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4"/>
  </p:notesMasterIdLst>
  <p:handoutMasterIdLst>
    <p:handoutMasterId r:id="rId65"/>
  </p:handoutMasterIdLst>
  <p:sldIdLst>
    <p:sldId id="707" r:id="rId2"/>
    <p:sldId id="619" r:id="rId3"/>
    <p:sldId id="630" r:id="rId4"/>
    <p:sldId id="773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7" r:id="rId15"/>
    <p:sldId id="728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74" r:id="rId24"/>
    <p:sldId id="775" r:id="rId25"/>
    <p:sldId id="737" r:id="rId26"/>
    <p:sldId id="738" r:id="rId27"/>
    <p:sldId id="739" r:id="rId28"/>
    <p:sldId id="740" r:id="rId29"/>
    <p:sldId id="741" r:id="rId30"/>
    <p:sldId id="742" r:id="rId31"/>
    <p:sldId id="743" r:id="rId32"/>
    <p:sldId id="744" r:id="rId33"/>
    <p:sldId id="745" r:id="rId34"/>
    <p:sldId id="746" r:id="rId35"/>
    <p:sldId id="776" r:id="rId36"/>
    <p:sldId id="777" r:id="rId37"/>
    <p:sldId id="778" r:id="rId38"/>
    <p:sldId id="779" r:id="rId39"/>
    <p:sldId id="780" r:id="rId40"/>
    <p:sldId id="781" r:id="rId41"/>
    <p:sldId id="782" r:id="rId42"/>
    <p:sldId id="783" r:id="rId43"/>
    <p:sldId id="784" r:id="rId44"/>
    <p:sldId id="785" r:id="rId45"/>
    <p:sldId id="756" r:id="rId46"/>
    <p:sldId id="757" r:id="rId47"/>
    <p:sldId id="786" r:id="rId48"/>
    <p:sldId id="759" r:id="rId49"/>
    <p:sldId id="760" r:id="rId50"/>
    <p:sldId id="761" r:id="rId51"/>
    <p:sldId id="762" r:id="rId52"/>
    <p:sldId id="787" r:id="rId53"/>
    <p:sldId id="788" r:id="rId54"/>
    <p:sldId id="789" r:id="rId55"/>
    <p:sldId id="790" r:id="rId56"/>
    <p:sldId id="791" r:id="rId57"/>
    <p:sldId id="792" r:id="rId58"/>
    <p:sldId id="793" r:id="rId59"/>
    <p:sldId id="794" r:id="rId60"/>
    <p:sldId id="795" r:id="rId61"/>
    <p:sldId id="796" r:id="rId62"/>
    <p:sldId id="706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233" autoAdjust="0"/>
  </p:normalViewPr>
  <p:slideViewPr>
    <p:cSldViewPr snapToGrid="0">
      <p:cViewPr varScale="1">
        <p:scale>
          <a:sx n="98" d="100"/>
          <a:sy n="98" d="100"/>
        </p:scale>
        <p:origin x="2166" y="7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34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5CEA2DD5-7E43-4710-857A-DE984B2034E7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8F12D778-1682-4C3C-AFD7-C8A5429AB2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0A503535-20AC-4437-9A46-EF5EB674C9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62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9DF8DEF3-0686-4D41-B705-28D4FA5F8543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F00E4627-D384-4F9E-8929-CFFDED8CDF51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34D0F263-73CB-4280-A559-1344FF8D69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8131CD80-1275-48DD-B97F-56246C2D70C0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924E1-B6B9-4AFA-ADD6-A86374BF21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2021-12-24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developer.android.com/reference/package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04. 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기본 </a:t>
            </a:r>
            <a:r>
              <a:rPr lang="ko-KR" altLang="en-US" sz="3000" b="1" dirty="0" err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위젯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익히기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클래스로부터 상속받은 </a:t>
            </a:r>
            <a:r>
              <a:rPr lang="en-US" altLang="ko-KR" dirty="0"/>
              <a:t>Button</a:t>
            </a:r>
            <a:r>
              <a:rPr lang="ko-KR" altLang="en-US" dirty="0"/>
              <a:t>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전 12.40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1" y="1849861"/>
            <a:ext cx="6276859" cy="18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4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속성은 모든 </a:t>
            </a:r>
            <a:r>
              <a:rPr lang="ko-KR" altLang="en-US" dirty="0" err="1"/>
              <a:t>위젯의</a:t>
            </a:r>
            <a:r>
              <a:rPr lang="ko-KR" altLang="en-US" dirty="0"/>
              <a:t> 아이디를 나타냄</a:t>
            </a:r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코드에서 </a:t>
            </a:r>
            <a:r>
              <a:rPr lang="ko-KR" altLang="en-US" dirty="0" err="1"/>
              <a:t>위젯에</a:t>
            </a:r>
            <a:r>
              <a:rPr lang="ko-KR" altLang="en-US" dirty="0"/>
              <a:t> 접근할 때 </a:t>
            </a:r>
            <a:r>
              <a:rPr lang="en-US" altLang="ko-KR" dirty="0"/>
              <a:t>id </a:t>
            </a:r>
            <a:r>
              <a:rPr lang="ko-KR" altLang="en-US" dirty="0"/>
              <a:t>속성에 지정한 아이디 사용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속성은 </a:t>
            </a:r>
            <a:r>
              <a:rPr lang="ko-KR" altLang="en-US" dirty="0" err="1"/>
              <a:t>위젯에</a:t>
            </a:r>
            <a:r>
              <a:rPr lang="ko-KR" altLang="en-US" dirty="0"/>
              <a:t> 아이디를 새로 부여하는 개념이므로 “</a:t>
            </a:r>
            <a:r>
              <a:rPr lang="en-US" altLang="ko-KR" dirty="0"/>
              <a:t>@+id/” </a:t>
            </a:r>
            <a:r>
              <a:rPr lang="ko-KR" altLang="en-US" dirty="0"/>
              <a:t>형식으로 지정</a:t>
            </a:r>
          </a:p>
          <a:p>
            <a:pPr lvl="1"/>
            <a:r>
              <a:rPr lang="en-US" altLang="ko-KR" dirty="0"/>
              <a:t>/ </a:t>
            </a:r>
            <a:r>
              <a:rPr lang="ko-KR" altLang="en-US" dirty="0"/>
              <a:t>다음에는 새로 지정할 </a:t>
            </a:r>
            <a:r>
              <a:rPr lang="en-US" altLang="ko-KR" dirty="0"/>
              <a:t>id</a:t>
            </a:r>
            <a:r>
              <a:rPr lang="ko-KR" altLang="en-US" dirty="0"/>
              <a:t>를 적음</a:t>
            </a:r>
          </a:p>
          <a:p>
            <a:pPr marL="266700" lvl="1" indent="0">
              <a:buNone/>
            </a:pPr>
            <a:r>
              <a:rPr lang="en-US" altLang="ko-KR" b="1" dirty="0">
                <a:latin typeface="함초롬돋움"/>
                <a:ea typeface="함초롬돋움"/>
                <a:cs typeface="함초롬돋움"/>
              </a:rPr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android:id</a:t>
            </a:r>
            <a:r>
              <a:rPr lang="en-US" altLang="ko-KR" dirty="0"/>
              <a:t>=“@+id/btn1”</a:t>
            </a:r>
            <a:r>
              <a:rPr lang="ko-KR" altLang="en-US" dirty="0"/>
              <a:t>의 의미 </a:t>
            </a:r>
            <a:r>
              <a:rPr lang="en-US" altLang="ko-KR" dirty="0"/>
              <a:t>:</a:t>
            </a:r>
            <a:r>
              <a:rPr lang="ko-KR" altLang="en-US" dirty="0"/>
              <a:t> 버튼 </a:t>
            </a:r>
            <a:r>
              <a:rPr lang="ko-KR" altLang="en-US" dirty="0" err="1"/>
              <a:t>위젯의</a:t>
            </a:r>
            <a:r>
              <a:rPr lang="ko-KR" altLang="en-US" dirty="0"/>
              <a:t> 아이디를 </a:t>
            </a:r>
            <a:r>
              <a:rPr lang="en-US" altLang="ko-KR" dirty="0"/>
              <a:t>btn1</a:t>
            </a:r>
            <a:r>
              <a:rPr lang="ko-KR" altLang="en-US" dirty="0"/>
              <a:t>로 부여한 것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1" descr="스크린샷 2019-02-04 오전 12.41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41" y="3564747"/>
            <a:ext cx="6863118" cy="59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36" y="4419880"/>
            <a:ext cx="7002928" cy="83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23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/>
              <a:t>속성의 지정 유</a:t>
            </a:r>
            <a:r>
              <a:rPr lang="en-US" altLang="ko-KR" dirty="0"/>
              <a:t>/</a:t>
            </a:r>
            <a:r>
              <a:rPr lang="ko-KR" altLang="en-US" dirty="0"/>
              <a:t>무</a:t>
            </a:r>
            <a:endParaRPr lang="en-US" altLang="ko-KR" dirty="0"/>
          </a:p>
          <a:p>
            <a:pPr lvl="1"/>
            <a:r>
              <a:rPr lang="en-US" altLang="ko-KR" b="0" dirty="0"/>
              <a:t>Button, </a:t>
            </a:r>
            <a:r>
              <a:rPr lang="en-US" altLang="ko-KR" b="0" dirty="0" err="1"/>
              <a:t>RadioButton</a:t>
            </a:r>
            <a:r>
              <a:rPr lang="en-US" altLang="ko-KR" b="0" dirty="0"/>
              <a:t>, </a:t>
            </a:r>
            <a:r>
              <a:rPr lang="en-US" altLang="ko-KR" b="0" dirty="0" err="1"/>
              <a:t>CheckBox</a:t>
            </a:r>
            <a:r>
              <a:rPr lang="en-US" altLang="ko-KR" b="0" dirty="0"/>
              <a:t> </a:t>
            </a:r>
            <a:r>
              <a:rPr lang="ko-KR" altLang="en-US" b="0" dirty="0"/>
              <a:t>등의 </a:t>
            </a:r>
            <a:r>
              <a:rPr lang="ko-KR" altLang="en-US" b="0" dirty="0" err="1"/>
              <a:t>위젯은</a:t>
            </a:r>
            <a:r>
              <a:rPr lang="ko-KR" altLang="en-US" b="0" dirty="0"/>
              <a:t> 일반적으로 클릭 또는 터치했을 때 어떤 동작을 하기 위한 것이므로 </a:t>
            </a:r>
            <a:r>
              <a:rPr lang="en-US" altLang="ko-KR" b="0" dirty="0"/>
              <a:t>id </a:t>
            </a:r>
            <a:r>
              <a:rPr lang="ko-KR" altLang="en-US" b="0" dirty="0"/>
              <a:t>속성을 지정함</a:t>
            </a:r>
            <a:r>
              <a:rPr lang="en-US" altLang="ko-KR" b="0" dirty="0"/>
              <a:t> </a:t>
            </a:r>
          </a:p>
          <a:p>
            <a:pPr lvl="1"/>
            <a:r>
              <a:rPr lang="ko-KR" altLang="en-US" b="0" dirty="0"/>
              <a:t>하지만 클릭이나 터치를 해도 아무 동작이 필요 없는 </a:t>
            </a:r>
            <a:r>
              <a:rPr lang="ko-KR" altLang="en-US" b="0" dirty="0" err="1"/>
              <a:t>텍스트뷰</a:t>
            </a:r>
            <a:r>
              <a:rPr lang="en-US" altLang="ko-KR" dirty="0"/>
              <a:t>, </a:t>
            </a:r>
            <a:r>
              <a:rPr lang="ko-KR" altLang="en-US" b="0" dirty="0" err="1"/>
              <a:t>이미지뷰</a:t>
            </a:r>
            <a:r>
              <a:rPr lang="en-US" altLang="ko-KR" b="0" dirty="0"/>
              <a:t> </a:t>
            </a:r>
            <a:r>
              <a:rPr lang="ko-KR" altLang="en-US" b="0" dirty="0"/>
              <a:t>등은 굳이 </a:t>
            </a:r>
            <a:r>
              <a:rPr lang="en-US" altLang="ko-KR" b="0" dirty="0"/>
              <a:t>id </a:t>
            </a:r>
            <a:r>
              <a:rPr lang="ko-KR" altLang="en-US" b="0" dirty="0"/>
              <a:t>속성을 지정하지 않아도 </a:t>
            </a:r>
            <a:r>
              <a:rPr lang="ko-KR" altLang="en-US" dirty="0"/>
              <a:t>괜찮음</a:t>
            </a:r>
          </a:p>
        </p:txBody>
      </p:sp>
      <p:pic>
        <p:nvPicPr>
          <p:cNvPr id="4" name="Picture 2" descr="스크린샷 2019-02-04 오전 12.42.2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67" y="2946986"/>
            <a:ext cx="5096866" cy="36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layout_width</a:t>
            </a:r>
            <a:r>
              <a:rPr lang="en-US" altLang="ko-KR" dirty="0"/>
              <a:t>, </a:t>
            </a:r>
            <a:r>
              <a:rPr lang="en-US" altLang="ko-KR" dirty="0" err="1"/>
              <a:t>layout_height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err="1"/>
              <a:t>match_parent</a:t>
            </a:r>
            <a:r>
              <a:rPr lang="en-US" altLang="ko-KR" dirty="0"/>
              <a:t> : </a:t>
            </a:r>
            <a:r>
              <a:rPr lang="ko-KR" altLang="en-US" dirty="0"/>
              <a:t>자신의 부모</a:t>
            </a:r>
            <a:r>
              <a:rPr lang="en-US" altLang="ko-KR" dirty="0"/>
              <a:t>(</a:t>
            </a:r>
            <a:r>
              <a:rPr lang="ko-KR" altLang="en-US" dirty="0"/>
              <a:t>대개는 레이아웃</a:t>
            </a:r>
            <a:r>
              <a:rPr lang="en-US" altLang="ko-KR" dirty="0"/>
              <a:t>)</a:t>
            </a:r>
            <a:r>
              <a:rPr lang="ko-KR" altLang="en-US" dirty="0"/>
              <a:t>에 폭이나 높이를 맞춤</a:t>
            </a:r>
          </a:p>
          <a:p>
            <a:pPr lvl="1"/>
            <a:r>
              <a:rPr lang="en-US" altLang="ko-KR" dirty="0" err="1"/>
              <a:t>wrap_content</a:t>
            </a:r>
            <a:r>
              <a:rPr lang="en-US" altLang="ko-KR" dirty="0"/>
              <a:t> : </a:t>
            </a:r>
            <a:r>
              <a:rPr lang="ko-KR" altLang="en-US" dirty="0"/>
              <a:t>자신의 폭이나 높이를 자신 안의 글자가 들어갈 정도로만 설정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68069" y="2480802"/>
            <a:ext cx="6007862" cy="4065545"/>
            <a:chOff x="444795" y="2245659"/>
            <a:chExt cx="6007862" cy="4065545"/>
          </a:xfrm>
        </p:grpSpPr>
        <p:pic>
          <p:nvPicPr>
            <p:cNvPr id="4" name="Picture 1" descr="스크린샷 2019-02-04 오전 12.43.0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795" y="2245659"/>
              <a:ext cx="6000050" cy="2085579"/>
            </a:xfrm>
            <a:prstGeom prst="rect">
              <a:avLst/>
            </a:prstGeom>
          </p:spPr>
        </p:pic>
        <p:pic>
          <p:nvPicPr>
            <p:cNvPr id="5" name="Picture 4" descr="스크린샷 2019-02-04 오전 12.43.13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" t="3515"/>
            <a:stretch/>
          </p:blipFill>
          <p:spPr>
            <a:xfrm>
              <a:off x="498177" y="4306671"/>
              <a:ext cx="5954480" cy="200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95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layout_width</a:t>
            </a:r>
            <a:r>
              <a:rPr lang="en-US" altLang="ko-KR" dirty="0"/>
              <a:t>, </a:t>
            </a:r>
            <a:r>
              <a:rPr lang="en-US" altLang="ko-KR" dirty="0" err="1"/>
              <a:t>layout_height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전 12.44.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8" y="1648089"/>
            <a:ext cx="5605110" cy="1920895"/>
          </a:xfrm>
          <a:prstGeom prst="rect">
            <a:avLst/>
          </a:prstGeom>
        </p:spPr>
      </p:pic>
      <p:pic>
        <p:nvPicPr>
          <p:cNvPr id="5" name="Picture 5" descr="스크린샷 2019-02-04 오전 12.44.3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418" r="-1"/>
          <a:stretch/>
        </p:blipFill>
        <p:spPr>
          <a:xfrm>
            <a:off x="3569270" y="3174398"/>
            <a:ext cx="5574730" cy="190876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22" y="4926942"/>
            <a:ext cx="5414333" cy="182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239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background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background </a:t>
            </a:r>
            <a:r>
              <a:rPr lang="ko-KR" altLang="en-US" dirty="0"/>
              <a:t>속성은 </a:t>
            </a:r>
            <a:r>
              <a:rPr lang="ko-KR" altLang="en-US" dirty="0" err="1"/>
              <a:t>위젯의</a:t>
            </a:r>
            <a:r>
              <a:rPr lang="ko-KR" altLang="en-US" dirty="0"/>
              <a:t> 색상을 주로 </a:t>
            </a:r>
            <a:r>
              <a:rPr lang="en-US" altLang="ko-KR" dirty="0"/>
              <a:t>#RRGGBB </a:t>
            </a:r>
            <a:r>
              <a:rPr lang="ko-KR" altLang="en-US" dirty="0"/>
              <a:t>값으로 지정</a:t>
            </a:r>
            <a:endParaRPr lang="ko-KR" altLang="en-US" b="0" dirty="0"/>
          </a:p>
          <a:p>
            <a:pPr lvl="1"/>
            <a:r>
              <a:rPr lang="ko-KR" altLang="en-US" b="0" dirty="0"/>
              <a:t>각 값은 빨간색</a:t>
            </a:r>
            <a:r>
              <a:rPr lang="en-US" altLang="ko-KR" b="0" dirty="0"/>
              <a:t>, </a:t>
            </a:r>
            <a:r>
              <a:rPr lang="ko-KR" altLang="en-US" b="0" dirty="0"/>
              <a:t>초록색</a:t>
            </a:r>
            <a:r>
              <a:rPr lang="en-US" altLang="ko-KR" b="0" dirty="0"/>
              <a:t>, </a:t>
            </a:r>
            <a:r>
              <a:rPr lang="ko-KR" altLang="en-US" b="0" dirty="0"/>
              <a:t>파란색을 의미함 </a:t>
            </a:r>
            <a:endParaRPr lang="en-US" altLang="ko-KR" b="0" dirty="0"/>
          </a:p>
          <a:p>
            <a:pPr lvl="1"/>
            <a:r>
              <a:rPr lang="en-US" altLang="ko-KR" b="0" dirty="0"/>
              <a:t>RR, GG, BB</a:t>
            </a:r>
            <a:r>
              <a:rPr lang="ko-KR" altLang="en-US" b="0" dirty="0"/>
              <a:t>의 위치는 </a:t>
            </a:r>
            <a:r>
              <a:rPr lang="en-US" altLang="ko-KR" b="0" dirty="0"/>
              <a:t>16</a:t>
            </a:r>
            <a:r>
              <a:rPr lang="ko-KR" altLang="en-US" b="0" dirty="0"/>
              <a:t>진수 </a:t>
            </a:r>
            <a:r>
              <a:rPr lang="en-US" altLang="ko-KR" b="0" dirty="0"/>
              <a:t>00~FF</a:t>
            </a:r>
            <a:r>
              <a:rPr lang="ko-KR" altLang="en-US" b="0" dirty="0"/>
              <a:t>로 표현할 수 </a:t>
            </a:r>
            <a:r>
              <a:rPr lang="ko-KR" altLang="en-US" dirty="0"/>
              <a:t>있음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전 12.45.5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2" y="2814779"/>
            <a:ext cx="6000677" cy="24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2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6D5E4B-BE02-49DA-927B-DE028F76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80" y="992303"/>
            <a:ext cx="6343240" cy="56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4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9596F6-09A8-4B64-8740-E30DE427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78" y="1167400"/>
            <a:ext cx="6489044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7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padding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padding</a:t>
            </a:r>
            <a:r>
              <a:rPr lang="ko-KR" altLang="en-US" dirty="0"/>
              <a:t>은 </a:t>
            </a:r>
            <a:r>
              <a:rPr lang="ko-KR" altLang="en-US" dirty="0" err="1"/>
              <a:t>위젯의</a:t>
            </a:r>
            <a:r>
              <a:rPr lang="ko-KR" altLang="en-US" dirty="0"/>
              <a:t> 경계선으로부터 </a:t>
            </a:r>
            <a:r>
              <a:rPr lang="ko-KR" altLang="en-US" dirty="0" err="1"/>
              <a:t>위젯</a:t>
            </a:r>
            <a:r>
              <a:rPr lang="ko-KR" altLang="en-US" dirty="0"/>
              <a:t> 안의 요소가 떨어지도록 설정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803858" y="2184530"/>
            <a:ext cx="5536285" cy="4108155"/>
            <a:chOff x="943960" y="2184530"/>
            <a:chExt cx="5536285" cy="4108155"/>
          </a:xfrm>
        </p:grpSpPr>
        <p:pic>
          <p:nvPicPr>
            <p:cNvPr id="4" name="Picture 1" descr="스크린샷 2019-02-04 오전 12.47.4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960" y="2184530"/>
              <a:ext cx="5536285" cy="1989030"/>
            </a:xfrm>
            <a:prstGeom prst="rect">
              <a:avLst/>
            </a:prstGeom>
          </p:spPr>
        </p:pic>
        <p:pic>
          <p:nvPicPr>
            <p:cNvPr id="5" name="Picture 4" descr="스크린샷 2019-02-04 오전 12.48.1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" t="3326"/>
            <a:stretch/>
          </p:blipFill>
          <p:spPr>
            <a:xfrm>
              <a:off x="991384" y="4186612"/>
              <a:ext cx="5468400" cy="2106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11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layout_margin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ko-KR" altLang="en-US" dirty="0" err="1"/>
              <a:t>위젯과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사이에 여유를 두고 싶다면 </a:t>
            </a:r>
            <a:r>
              <a:rPr lang="en-US" altLang="ko-KR" dirty="0" err="1"/>
              <a:t>layout_margin</a:t>
            </a:r>
            <a:r>
              <a:rPr lang="en-US" altLang="ko-KR" dirty="0"/>
              <a:t> </a:t>
            </a:r>
            <a:r>
              <a:rPr lang="ko-KR" altLang="en-US" dirty="0"/>
              <a:t>속성을 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4" descr="스크린샷 2019-02-04 오전 12.4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92" y="2175814"/>
            <a:ext cx="5985816" cy="30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7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</a:endParaRPr>
          </a:p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</a:endParaRPr>
          </a:p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ko-KR" altLang="en-US" sz="2400" dirty="0">
                <a:latin typeface="+mn-ea"/>
              </a:rPr>
              <a:t>뷰와 뷰 상속을 이해한다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>
                <a:latin typeface="+mn-ea"/>
              </a:rPr>
              <a:t>기본 </a:t>
            </a:r>
            <a:r>
              <a:rPr lang="ko-KR" altLang="en-US" sz="2400" dirty="0" err="1">
                <a:latin typeface="+mn-ea"/>
              </a:rPr>
              <a:t>위젯을</a:t>
            </a:r>
            <a:r>
              <a:rPr lang="ko-KR" altLang="en-US" sz="2400" dirty="0">
                <a:latin typeface="+mn-ea"/>
              </a:rPr>
              <a:t> 다루는 방법을 익힌다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>
                <a:latin typeface="+mn-ea"/>
              </a:rPr>
              <a:t>안드로이드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앱의</a:t>
            </a:r>
            <a:r>
              <a:rPr lang="ko-KR" altLang="en-US" sz="2400" dirty="0">
                <a:latin typeface="+mn-ea"/>
              </a:rPr>
              <a:t> 기본적인 프로그래밍을 숙달한다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visibility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visibility </a:t>
            </a:r>
            <a:r>
              <a:rPr lang="ko-KR" altLang="en-US" dirty="0"/>
              <a:t>속성은 </a:t>
            </a:r>
            <a:r>
              <a:rPr lang="ko-KR" altLang="en-US" dirty="0" err="1"/>
              <a:t>위젯을</a:t>
            </a:r>
            <a:r>
              <a:rPr lang="ko-KR" altLang="en-US" dirty="0"/>
              <a:t> 보일 것인지 여부를 결정</a:t>
            </a:r>
          </a:p>
          <a:p>
            <a:pPr lvl="1"/>
            <a:r>
              <a:rPr lang="ko-KR" altLang="en-US" dirty="0"/>
              <a:t>디폴트인 </a:t>
            </a:r>
            <a:r>
              <a:rPr lang="en-US" altLang="ko-KR" dirty="0"/>
              <a:t>visible</a:t>
            </a:r>
            <a:r>
              <a:rPr lang="ko-KR" altLang="en-US" dirty="0"/>
              <a:t>은 보이는 상태</a:t>
            </a:r>
            <a:r>
              <a:rPr lang="en-US" altLang="ko-KR" dirty="0"/>
              <a:t>, invisible</a:t>
            </a:r>
            <a:r>
              <a:rPr lang="ko-KR" altLang="en-US" dirty="0"/>
              <a:t>과 </a:t>
            </a:r>
            <a:r>
              <a:rPr lang="en-US" altLang="ko-KR" dirty="0"/>
              <a:t>gone</a:t>
            </a:r>
            <a:r>
              <a:rPr lang="ko-KR" altLang="en-US" dirty="0"/>
              <a:t>은 안 보이는 상태</a:t>
            </a:r>
            <a:endParaRPr lang="en-US" altLang="ko-KR" dirty="0"/>
          </a:p>
          <a:p>
            <a:pPr lvl="1"/>
            <a:r>
              <a:rPr lang="en-US" altLang="ko-KR" dirty="0"/>
              <a:t>invisible :</a:t>
            </a:r>
            <a:r>
              <a:rPr lang="ko-KR" altLang="en-US" dirty="0"/>
              <a:t> 보이지 않을 뿐 원래의 자리를 계속 유지함</a:t>
            </a:r>
            <a:endParaRPr lang="en-US" altLang="ko-KR" dirty="0"/>
          </a:p>
          <a:p>
            <a:pPr lvl="1"/>
            <a:r>
              <a:rPr lang="en-US" altLang="ko-KR" dirty="0"/>
              <a:t>gone : </a:t>
            </a:r>
            <a:r>
              <a:rPr lang="ko-KR" altLang="en-US" dirty="0"/>
              <a:t>보이지 않으며 자리까지 없어짐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546997" y="3135082"/>
            <a:ext cx="6050006" cy="3367786"/>
            <a:chOff x="997625" y="2386108"/>
            <a:chExt cx="6050006" cy="3367786"/>
          </a:xfrm>
        </p:grpSpPr>
        <p:pic>
          <p:nvPicPr>
            <p:cNvPr id="4" name="Picture 1" descr="스크린샷 2019-02-04 오전 12.50.2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625" y="2386108"/>
              <a:ext cx="6049150" cy="2601135"/>
            </a:xfrm>
            <a:prstGeom prst="rect">
              <a:avLst/>
            </a:prstGeom>
          </p:spPr>
        </p:pic>
        <p:pic>
          <p:nvPicPr>
            <p:cNvPr id="5" name="Picture 5" descr="스크린샷 2019-02-04 오전 12.50.5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8"/>
            <a:stretch/>
          </p:blipFill>
          <p:spPr>
            <a:xfrm>
              <a:off x="1006128" y="4956310"/>
              <a:ext cx="6041503" cy="79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59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enabled, clickable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enabled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위젯의</a:t>
            </a:r>
            <a:r>
              <a:rPr lang="ko-KR" altLang="en-US" dirty="0"/>
              <a:t> 동작 여부 </a:t>
            </a:r>
          </a:p>
          <a:p>
            <a:pPr lvl="1"/>
            <a:r>
              <a:rPr lang="en-US" altLang="ko-KR" dirty="0"/>
              <a:t>clickable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클릭이나 터치가 가능하도록 함 </a:t>
            </a:r>
            <a:endParaRPr lang="en-US" altLang="ko-KR" dirty="0"/>
          </a:p>
          <a:p>
            <a:pPr lvl="1"/>
            <a:r>
              <a:rPr lang="en-US" altLang="ko-KR" dirty="0"/>
              <a:t>true</a:t>
            </a:r>
            <a:r>
              <a:rPr lang="ko-KR" altLang="en-US" dirty="0"/>
              <a:t>와</a:t>
            </a:r>
            <a:r>
              <a:rPr lang="en-US" altLang="ko-KR" dirty="0"/>
              <a:t> false</a:t>
            </a:r>
            <a:r>
              <a:rPr lang="ko-KR" altLang="en-US" dirty="0"/>
              <a:t>로 지정</a:t>
            </a:r>
            <a:r>
              <a:rPr lang="en-US" altLang="ko-KR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: true)</a:t>
            </a:r>
          </a:p>
          <a:p>
            <a:pPr lvl="1"/>
            <a:r>
              <a:rPr lang="en-US" altLang="ko-KR" dirty="0"/>
              <a:t>XML </a:t>
            </a:r>
            <a:r>
              <a:rPr lang="ko-KR" altLang="en-US" dirty="0"/>
              <a:t>보다 </a:t>
            </a:r>
            <a:r>
              <a:rPr lang="en-US" altLang="ko-KR" dirty="0"/>
              <a:t>Java </a:t>
            </a:r>
            <a:r>
              <a:rPr lang="ko-KR" altLang="en-US" dirty="0"/>
              <a:t>코드에서 주로 사용함</a:t>
            </a:r>
          </a:p>
        </p:txBody>
      </p:sp>
      <p:pic>
        <p:nvPicPr>
          <p:cNvPr id="4" name="Picture 2" descr="스크린샷 2019-02-04 오전 12.5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8" y="3120067"/>
            <a:ext cx="6287025" cy="24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4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rotation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rotation</a:t>
            </a:r>
            <a:r>
              <a:rPr lang="ko-KR" altLang="en-US" dirty="0"/>
              <a:t>은 </a:t>
            </a:r>
            <a:r>
              <a:rPr lang="ko-KR" altLang="en-US" dirty="0" err="1"/>
              <a:t>위젯을</a:t>
            </a:r>
            <a:r>
              <a:rPr lang="ko-KR" altLang="en-US" dirty="0"/>
              <a:t> 회전시켜서 출력</a:t>
            </a:r>
          </a:p>
          <a:p>
            <a:pPr lvl="1"/>
            <a:r>
              <a:rPr lang="ko-KR" altLang="en-US" dirty="0"/>
              <a:t>값은 각도로 지정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전 12.5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8" y="2455084"/>
            <a:ext cx="6287025" cy="21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9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View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4855E-BF02-462C-ABC2-CBE64B35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36" y="1264595"/>
            <a:ext cx="7145128" cy="489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04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35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텍스트뷰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텍스트뷰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0" dirty="0" err="1"/>
              <a:t>텍스트뷰의</a:t>
            </a:r>
            <a:r>
              <a:rPr lang="ko-KR" altLang="en-US" b="0" dirty="0"/>
              <a:t> 속성</a:t>
            </a:r>
            <a:endParaRPr lang="en-US" altLang="ko-KR" b="0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텍스트뷰에</a:t>
            </a:r>
            <a:r>
              <a:rPr lang="ko-KR" altLang="en-US" dirty="0"/>
              <a:t> 나타나는 문자열 표현</a:t>
            </a:r>
          </a:p>
          <a:p>
            <a:pPr lvl="1"/>
            <a:r>
              <a:rPr lang="en-US" altLang="ko-KR" dirty="0" err="1"/>
              <a:t>textColor</a:t>
            </a:r>
            <a:r>
              <a:rPr lang="en-US" altLang="ko-KR" dirty="0"/>
              <a:t> : </a:t>
            </a:r>
            <a:r>
              <a:rPr lang="ko-KR" altLang="en-US" dirty="0"/>
              <a:t>글자의 색상을 지정</a:t>
            </a:r>
            <a:r>
              <a:rPr lang="en-US" altLang="ko-KR" dirty="0"/>
              <a:t>, #RRGGBB</a:t>
            </a:r>
            <a:r>
              <a:rPr lang="ko-KR" altLang="en-US" dirty="0"/>
              <a:t>나 </a:t>
            </a:r>
            <a:r>
              <a:rPr lang="en-US" altLang="ko-KR" dirty="0"/>
              <a:t>#AARRGGBB </a:t>
            </a:r>
            <a:r>
              <a:rPr lang="ko-KR" altLang="en-US" dirty="0"/>
              <a:t>형식</a:t>
            </a:r>
          </a:p>
          <a:p>
            <a:pPr lvl="1"/>
            <a:r>
              <a:rPr lang="en-US" altLang="ko-KR" dirty="0" err="1"/>
              <a:t>textSize</a:t>
            </a:r>
            <a:r>
              <a:rPr lang="en-US" altLang="ko-KR" dirty="0"/>
              <a:t> : </a:t>
            </a:r>
            <a:r>
              <a:rPr lang="ko-KR" altLang="en-US" dirty="0"/>
              <a:t>글자의 크기를 </a:t>
            </a:r>
            <a:r>
              <a:rPr lang="en-US" altLang="ko-KR" dirty="0" err="1"/>
              <a:t>dp</a:t>
            </a:r>
            <a:r>
              <a:rPr lang="en-US" altLang="ko-KR" dirty="0"/>
              <a:t>, </a:t>
            </a:r>
            <a:r>
              <a:rPr lang="en-US" altLang="ko-KR" dirty="0" err="1"/>
              <a:t>px</a:t>
            </a:r>
            <a:r>
              <a:rPr lang="en-US" altLang="ko-KR" dirty="0"/>
              <a:t>, in, mm, </a:t>
            </a:r>
            <a:r>
              <a:rPr lang="en-US" altLang="ko-KR" dirty="0" err="1"/>
              <a:t>sp</a:t>
            </a:r>
            <a:r>
              <a:rPr lang="en-US" altLang="ko-KR" dirty="0"/>
              <a:t> </a:t>
            </a:r>
            <a:r>
              <a:rPr lang="ko-KR" altLang="en-US" dirty="0"/>
              <a:t>단위로 지정</a:t>
            </a:r>
          </a:p>
          <a:p>
            <a:pPr lvl="1"/>
            <a:r>
              <a:rPr lang="en-US" altLang="ko-KR" dirty="0"/>
              <a:t>typeface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글자의 글꼴을 지정</a:t>
            </a:r>
            <a:endParaRPr lang="en-US" altLang="ko-KR" dirty="0"/>
          </a:p>
          <a:p>
            <a:pPr lvl="2"/>
            <a:r>
              <a:rPr lang="ko-KR" altLang="en-US" dirty="0"/>
              <a:t>값으로 </a:t>
            </a:r>
            <a:r>
              <a:rPr lang="en-US" altLang="ko-KR" dirty="0"/>
              <a:t>sans, serif, </a:t>
            </a:r>
            <a:r>
              <a:rPr lang="en-US" altLang="ko-KR" dirty="0" err="1"/>
              <a:t>monospace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디폴트는 </a:t>
            </a:r>
            <a:r>
              <a:rPr lang="en-US" altLang="ko-KR" dirty="0"/>
              <a:t>normal</a:t>
            </a:r>
          </a:p>
          <a:p>
            <a:pPr lvl="1"/>
            <a:r>
              <a:rPr lang="en-US" altLang="ko-KR" dirty="0" err="1"/>
              <a:t>textStyle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글자의 스타일을 지정</a:t>
            </a:r>
            <a:endParaRPr lang="en-US" altLang="ko-KR" dirty="0"/>
          </a:p>
          <a:p>
            <a:pPr lvl="2"/>
            <a:r>
              <a:rPr lang="ko-KR" altLang="en-US" dirty="0"/>
              <a:t>값으로 </a:t>
            </a:r>
            <a:r>
              <a:rPr lang="en-US" altLang="ko-KR" dirty="0"/>
              <a:t>bold, italic, </a:t>
            </a:r>
            <a:r>
              <a:rPr lang="en-US" altLang="ko-KR" dirty="0" err="1"/>
              <a:t>bold|italic</a:t>
            </a:r>
            <a:r>
              <a:rPr lang="ko-KR" altLang="en-US" dirty="0"/>
              <a:t>을 설정</a:t>
            </a:r>
            <a:r>
              <a:rPr lang="en-US" altLang="ko-KR" dirty="0"/>
              <a:t>, </a:t>
            </a:r>
            <a:r>
              <a:rPr lang="ko-KR" altLang="en-US" dirty="0"/>
              <a:t>디폴트는 </a:t>
            </a:r>
            <a:r>
              <a:rPr lang="en-US" altLang="ko-KR" dirty="0"/>
              <a:t>normal</a:t>
            </a:r>
          </a:p>
          <a:p>
            <a:pPr lvl="1"/>
            <a:r>
              <a:rPr lang="en-US" altLang="ko-KR" dirty="0" err="1"/>
              <a:t>singleLine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글이 길어 줄이 넘어갈 경우 강제로 한 줄만 출력하고 문자열의 맨 뒤에 ‘</a:t>
            </a:r>
            <a:r>
              <a:rPr lang="en-US" altLang="ko-KR" dirty="0"/>
              <a:t>...’</a:t>
            </a:r>
            <a:r>
              <a:rPr lang="ko-KR" altLang="en-US" dirty="0"/>
              <a:t>를 표시</a:t>
            </a:r>
            <a:endParaRPr lang="en-US" altLang="ko-KR" dirty="0"/>
          </a:p>
          <a:p>
            <a:pPr lvl="2"/>
            <a:r>
              <a:rPr lang="ko-KR" altLang="en-US" dirty="0"/>
              <a:t>값으로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설정할 수 있으며 디폴트는 </a:t>
            </a:r>
            <a:r>
              <a:rPr lang="en-US" altLang="ko-KR" dirty="0"/>
              <a:t>false</a:t>
            </a:r>
          </a:p>
          <a:p>
            <a:pPr lvl="1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92" y="1726200"/>
            <a:ext cx="6378417" cy="105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28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텍스트뷰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53" y="1271199"/>
            <a:ext cx="6386495" cy="482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063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/>
              <a:t>속성과 </a:t>
            </a:r>
            <a:r>
              <a:rPr lang="en-US" altLang="ko-KR" dirty="0"/>
              <a:t>text</a:t>
            </a:r>
            <a:r>
              <a:rPr lang="ko-KR" altLang="en-US" dirty="0"/>
              <a:t>만 설정한 </a:t>
            </a:r>
            <a:r>
              <a:rPr lang="en-US" altLang="ko-KR" dirty="0"/>
              <a:t>XML </a:t>
            </a:r>
            <a:r>
              <a:rPr lang="ko-KR" altLang="en-US" dirty="0"/>
              <a:t>파일 </a:t>
            </a:r>
          </a:p>
        </p:txBody>
      </p:sp>
      <p:pic>
        <p:nvPicPr>
          <p:cNvPr id="4" name="Picture 1" descr="스크린샷 2019-02-04 오전 1.51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08" y="1782892"/>
            <a:ext cx="6188984" cy="24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92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속성을 </a:t>
            </a:r>
            <a:r>
              <a:rPr lang="en-US" altLang="ko-KR" dirty="0"/>
              <a:t>Java </a:t>
            </a:r>
            <a:r>
              <a:rPr lang="ko-KR" altLang="en-US" dirty="0"/>
              <a:t>코드로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ADC2EB-B383-42F6-A430-30A28B09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65" y="1875302"/>
            <a:ext cx="6581269" cy="41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8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많이 사용되는 </a:t>
            </a:r>
            <a:r>
              <a:rPr lang="en-US" altLang="ko-KR" dirty="0"/>
              <a:t>View </a:t>
            </a:r>
            <a:r>
              <a:rPr lang="ko-KR" altLang="en-US" dirty="0"/>
              <a:t>클래스 또는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XML </a:t>
            </a:r>
            <a:r>
              <a:rPr lang="ko-KR" altLang="en-US" dirty="0"/>
              <a:t>속성과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324828" y="1910818"/>
            <a:ext cx="4494344" cy="4253147"/>
            <a:chOff x="1122808" y="2247498"/>
            <a:chExt cx="4690021" cy="44383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808" y="2247498"/>
              <a:ext cx="4690021" cy="338887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09"/>
            <a:stretch/>
          </p:blipFill>
          <p:spPr>
            <a:xfrm>
              <a:off x="1132931" y="5616233"/>
              <a:ext cx="4668800" cy="1069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819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 err="1">
                <a:latin typeface="+mn-ea"/>
              </a:rPr>
              <a:t>뷰의</a:t>
            </a:r>
            <a:r>
              <a:rPr lang="ko-KR" altLang="en-US" sz="2400" dirty="0">
                <a:latin typeface="+mn-ea"/>
              </a:rPr>
              <a:t> 개요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>
                <a:latin typeface="+mn-ea"/>
              </a:rPr>
              <a:t>기본 </a:t>
            </a:r>
            <a:r>
              <a:rPr lang="ko-KR" altLang="en-US" sz="2400" dirty="0" err="1">
                <a:latin typeface="+mn-ea"/>
              </a:rPr>
              <a:t>위젯</a:t>
            </a:r>
            <a:r>
              <a:rPr lang="ko-KR" altLang="en-US" sz="2400" dirty="0">
                <a:latin typeface="+mn-ea"/>
              </a:rPr>
              <a:t> 다루기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>
                <a:latin typeface="+mn-ea"/>
              </a:rPr>
              <a:t>기본 </a:t>
            </a:r>
            <a:r>
              <a:rPr lang="ko-KR" altLang="en-US" sz="2400" dirty="0" err="1">
                <a:latin typeface="+mn-ea"/>
              </a:rPr>
              <a:t>위젯</a:t>
            </a:r>
            <a:r>
              <a:rPr lang="ko-KR" altLang="en-US" sz="2400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en-US" altLang="ko-KR" dirty="0"/>
          </a:p>
          <a:p>
            <a:pPr lvl="1"/>
            <a:r>
              <a:rPr lang="ko-KR" altLang="en-US" dirty="0"/>
              <a:t>사용자에게서 어떤 값을 </a:t>
            </a:r>
            <a:r>
              <a:rPr lang="ko-KR" altLang="en-US" dirty="0" err="1"/>
              <a:t>입력받기</a:t>
            </a:r>
            <a:r>
              <a:rPr lang="ko-KR" altLang="en-US" dirty="0"/>
              <a:t> 위한 가장 기본적인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ko-KR" altLang="en-US" dirty="0"/>
              <a:t>클래스를 상속받으므로 거의 비슷하게 사용 가능 </a:t>
            </a:r>
          </a:p>
        </p:txBody>
      </p:sp>
      <p:cxnSp>
        <p:nvCxnSpPr>
          <p:cNvPr id="4" name="직선 화살표 연결선 3"/>
          <p:cNvCxnSpPr/>
          <p:nvPr/>
        </p:nvCxnSpPr>
        <p:spPr bwMode="auto">
          <a:xfrm>
            <a:off x="4567966" y="3896827"/>
            <a:ext cx="8068" cy="47698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/>
          <p:cNvGrpSpPr/>
          <p:nvPr/>
        </p:nvGrpSpPr>
        <p:grpSpPr>
          <a:xfrm>
            <a:off x="1219671" y="2536501"/>
            <a:ext cx="6704659" cy="3285703"/>
            <a:chOff x="1269991" y="2536501"/>
            <a:chExt cx="6704659" cy="3285703"/>
          </a:xfrm>
        </p:grpSpPr>
        <p:pic>
          <p:nvPicPr>
            <p:cNvPr id="6" name="Picture 2" descr="스크린샷 2019-02-04 오전 1.54.2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668" y="2536501"/>
              <a:ext cx="6655982" cy="1254670"/>
            </a:xfrm>
            <a:prstGeom prst="rect">
              <a:avLst/>
            </a:prstGeom>
          </p:spPr>
        </p:pic>
        <p:pic>
          <p:nvPicPr>
            <p:cNvPr id="7" name="Picture 4" descr="스크린샷 2019-02-04 오전 1.54.5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991" y="4536461"/>
              <a:ext cx="6669791" cy="1285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913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일반적인 버튼의 </a:t>
            </a:r>
            <a:r>
              <a:rPr lang="en-US" altLang="ko-KR" dirty="0"/>
              <a:t>XML </a:t>
            </a:r>
            <a:r>
              <a:rPr lang="ko-KR" altLang="en-US" dirty="0"/>
              <a:t>코드</a:t>
            </a:r>
          </a:p>
        </p:txBody>
      </p:sp>
      <p:pic>
        <p:nvPicPr>
          <p:cNvPr id="6" name="Picture 4" descr="스크린샷 2019-02-04 오전 1.56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08" y="3666355"/>
            <a:ext cx="6188984" cy="95406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92" y="1752550"/>
            <a:ext cx="6378417" cy="1228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602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버튼을 클릭했을 때 동작하는 </a:t>
            </a:r>
            <a:r>
              <a:rPr lang="en-US" altLang="ko-KR" dirty="0"/>
              <a:t>Java </a:t>
            </a:r>
            <a:r>
              <a:rPr lang="ko-KR" altLang="en-US" dirty="0"/>
              <a:t>코드 </a:t>
            </a:r>
            <a:r>
              <a:rPr lang="en-US" altLang="ko-KR" dirty="0"/>
              <a:t>3</a:t>
            </a:r>
            <a:r>
              <a:rPr lang="ko-KR" altLang="en-US" dirty="0"/>
              <a:t>단계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버튼 변수 선언</a:t>
            </a:r>
          </a:p>
          <a:p>
            <a:pPr lvl="2"/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Button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mybutton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;</a:t>
            </a:r>
          </a:p>
          <a:p>
            <a:pPr lvl="2"/>
            <a:endParaRPr lang="en-US" altLang="ko-KR" sz="1600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변수에 버튼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pPr lvl="2"/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mybutton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= (Button)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findViewById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(R.id.button1);</a:t>
            </a:r>
          </a:p>
          <a:p>
            <a:pPr lvl="2"/>
            <a:endParaRPr lang="en-US" altLang="ko-KR" sz="1600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버튼을 클릭할 때 동작하는 클래스 정의</a:t>
            </a:r>
          </a:p>
          <a:p>
            <a:pPr lvl="2"/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mybutton.setOnClickListener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 new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View.OnClickListener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 {</a:t>
            </a:r>
            <a:b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public void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onClick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(View v) {</a:t>
            </a:r>
            <a:b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//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동작 내용을 이 부분에 코딩</a:t>
            </a:r>
            <a:b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}</a:t>
            </a:r>
            <a:b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});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94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에디트텍스트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값을 </a:t>
            </a:r>
            <a:r>
              <a:rPr lang="ko-KR" altLang="en-US" dirty="0" err="1"/>
              <a:t>입력받은</a:t>
            </a:r>
            <a:r>
              <a:rPr lang="ko-KR" altLang="en-US" dirty="0"/>
              <a:t> 후 해당 값을 </a:t>
            </a:r>
            <a:r>
              <a:rPr lang="en-US" altLang="ko-KR" dirty="0"/>
              <a:t>Java </a:t>
            </a:r>
            <a:r>
              <a:rPr lang="ko-KR" altLang="en-US" dirty="0"/>
              <a:t>코드에 가져와서 사용하는 용도로 많이 사용됨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일반적인 </a:t>
            </a:r>
            <a:r>
              <a:rPr lang="ko-KR" altLang="en-US" dirty="0" err="1"/>
              <a:t>에디트텍스트의</a:t>
            </a:r>
            <a:r>
              <a:rPr lang="ko-KR" altLang="en-US" dirty="0"/>
              <a:t> </a:t>
            </a:r>
            <a:r>
              <a:rPr lang="en-US" altLang="ko-KR" dirty="0"/>
              <a:t>XML </a:t>
            </a:r>
            <a:r>
              <a:rPr lang="ko-KR" altLang="en-US" dirty="0"/>
              <a:t>코드</a:t>
            </a:r>
          </a:p>
          <a:p>
            <a:pPr lvl="1"/>
            <a:endParaRPr lang="ko-KR" altLang="en-US" dirty="0"/>
          </a:p>
        </p:txBody>
      </p:sp>
      <p:pic>
        <p:nvPicPr>
          <p:cNvPr id="6" name="Picture 2" descr="스크린샷 2019-02-04 오전 1.58.1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32" y="3979314"/>
            <a:ext cx="6201537" cy="75769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30" y="1660104"/>
            <a:ext cx="6350141" cy="12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891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에디트텍스트의</a:t>
            </a:r>
            <a:r>
              <a:rPr lang="ko-KR" altLang="en-US" dirty="0"/>
              <a:t> 값을 가져오는 </a:t>
            </a:r>
            <a:r>
              <a:rPr lang="en-US" altLang="ko-KR" dirty="0"/>
              <a:t>Java</a:t>
            </a:r>
            <a:r>
              <a:rPr lang="ko-KR" altLang="en-US" dirty="0"/>
              <a:t>코드 </a:t>
            </a:r>
            <a:r>
              <a:rPr lang="en-US" altLang="ko-KR" dirty="0"/>
              <a:t>3</a:t>
            </a:r>
            <a:r>
              <a:rPr lang="ko-KR" altLang="en-US" dirty="0"/>
              <a:t>단계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err="1"/>
              <a:t>에디트텍스트</a:t>
            </a:r>
            <a:r>
              <a:rPr lang="ko-KR" altLang="en-US" dirty="0"/>
              <a:t> 변수 선언</a:t>
            </a:r>
          </a:p>
          <a:p>
            <a:pPr lvl="2"/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EditText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myEdit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;</a:t>
            </a:r>
          </a:p>
          <a:p>
            <a:pPr lvl="2"/>
            <a:endParaRPr lang="en-US" altLang="ko-KR" sz="1600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변수에 </a:t>
            </a:r>
            <a:r>
              <a:rPr lang="ko-KR" altLang="en-US" dirty="0" err="1"/>
              <a:t>에디트텍스트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pPr lvl="2"/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myEdit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= (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EditText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findViewById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(R.id.edittext1);</a:t>
            </a:r>
          </a:p>
          <a:p>
            <a:pPr lvl="2"/>
            <a:endParaRPr lang="en-US" altLang="ko-KR" sz="1600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err="1"/>
              <a:t>에디트텍스트에</a:t>
            </a:r>
            <a:r>
              <a:rPr lang="ko-KR" altLang="en-US" dirty="0"/>
              <a:t> 입력된 값 가져오기 → 주로 버튼 클릭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안에 삽입</a:t>
            </a:r>
          </a:p>
          <a:p>
            <a:pPr lvl="2"/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String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myStr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=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myEdit.getText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().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toString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();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740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4-1 </a:t>
            </a:r>
            <a:r>
              <a:rPr lang="ko-KR" altLang="en-US" dirty="0" err="1"/>
              <a:t>초간단</a:t>
            </a:r>
            <a:r>
              <a:rPr lang="ko-KR" altLang="en-US" dirty="0"/>
              <a:t>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1"/>
            <a:r>
              <a:rPr lang="ko-KR" altLang="en-US" dirty="0"/>
              <a:t>두 정수를 입력하고 버튼을 누르면 계산 결과가 나오는 계산기</a:t>
            </a:r>
          </a:p>
          <a:p>
            <a:pPr lvl="1"/>
            <a:r>
              <a:rPr lang="ko-KR" altLang="en-US" dirty="0"/>
              <a:t>가장 기본적인 </a:t>
            </a:r>
            <a:r>
              <a:rPr lang="ko-KR" altLang="en-US" dirty="0" err="1"/>
              <a:t>위젯인</a:t>
            </a:r>
            <a:r>
              <a:rPr lang="ko-KR" altLang="en-US" dirty="0"/>
              <a:t> </a:t>
            </a:r>
            <a:r>
              <a:rPr lang="ko-KR" altLang="en-US" dirty="0" err="1"/>
              <a:t>텍스트뷰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en-US" altLang="ko-KR" dirty="0"/>
              <a:t>, </a:t>
            </a:r>
            <a:r>
              <a:rPr lang="ko-KR" altLang="en-US" dirty="0"/>
              <a:t>버튼을 이용한 </a:t>
            </a:r>
            <a:r>
              <a:rPr lang="ko-KR" altLang="en-US" dirty="0" err="1"/>
              <a:t>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Project4_1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com.cookandroid.project4_1</a:t>
            </a:r>
          </a:p>
          <a:p>
            <a:pPr lvl="1"/>
            <a:endParaRPr lang="en-US" altLang="ko-KR" sz="1400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sz="1400" dirty="0"/>
              <a:t>(1) </a:t>
            </a:r>
            <a:r>
              <a:rPr lang="ko-KR" altLang="en-US" sz="1400" dirty="0" err="1"/>
              <a:t>에디트텍스트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r>
              <a:rPr lang="en-US" altLang="ko-KR" sz="1400" dirty="0"/>
              <a:t>, </a:t>
            </a:r>
            <a:r>
              <a:rPr lang="ko-KR" altLang="en-US" sz="1400" dirty="0"/>
              <a:t>버튼 </a:t>
            </a:r>
            <a:r>
              <a:rPr lang="en-US" altLang="ko-KR" sz="1400" dirty="0"/>
              <a:t>4</a:t>
            </a:r>
            <a:r>
              <a:rPr lang="ko-KR" altLang="en-US" sz="1400" dirty="0"/>
              <a:t>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텍스트뷰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개를 생성</a:t>
            </a:r>
            <a:endParaRPr lang="en-US" altLang="ko-KR" sz="1400" dirty="0"/>
          </a:p>
          <a:p>
            <a:pPr lvl="1"/>
            <a:r>
              <a:rPr lang="en-US" altLang="ko-KR" sz="1400" dirty="0"/>
              <a:t>(2)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위젯에</a:t>
            </a:r>
            <a:r>
              <a:rPr lang="ko-KR" altLang="en-US" sz="1400" dirty="0"/>
              <a:t> </a:t>
            </a:r>
            <a:r>
              <a:rPr lang="en-US" altLang="ko-KR" sz="1400" dirty="0" err="1"/>
              <a:t>layout_margin</a:t>
            </a:r>
            <a:r>
              <a:rPr lang="ko-KR" altLang="en-US" sz="1400" dirty="0"/>
              <a:t>을 적절히 지정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10dp)</a:t>
            </a:r>
          </a:p>
          <a:p>
            <a:pPr lvl="1"/>
            <a:r>
              <a:rPr lang="en-US" altLang="ko-KR" sz="1400" dirty="0"/>
              <a:t>(3) </a:t>
            </a:r>
            <a:r>
              <a:rPr lang="en-US" altLang="ko-KR" sz="1400" dirty="0" err="1"/>
              <a:t>TextView</a:t>
            </a:r>
            <a:r>
              <a:rPr lang="ko-KR" altLang="en-US" sz="1400" dirty="0"/>
              <a:t>는 색상</a:t>
            </a:r>
            <a:r>
              <a:rPr lang="en-US" altLang="ko-KR" sz="1400" dirty="0"/>
              <a:t>- </a:t>
            </a:r>
            <a:r>
              <a:rPr lang="ko-KR" altLang="en-US" sz="1400" dirty="0"/>
              <a:t>빨간색</a:t>
            </a:r>
            <a:r>
              <a:rPr lang="en-US" altLang="ko-KR" sz="1400" dirty="0"/>
              <a:t>, </a:t>
            </a:r>
            <a:r>
              <a:rPr lang="ko-KR" altLang="en-US" sz="1400" dirty="0"/>
              <a:t>글자 크기</a:t>
            </a:r>
            <a:r>
              <a:rPr lang="en-US" altLang="ko-KR" sz="1400" dirty="0"/>
              <a:t>- 30dp</a:t>
            </a:r>
            <a:r>
              <a:rPr lang="ko-KR" altLang="en-US" sz="1400" dirty="0"/>
              <a:t>로 지정</a:t>
            </a:r>
          </a:p>
          <a:p>
            <a:pPr lvl="1"/>
            <a:r>
              <a:rPr lang="en-US" altLang="ko-KR" sz="1400" dirty="0"/>
              <a:t>(4)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위젯의</a:t>
            </a:r>
            <a:r>
              <a:rPr lang="ko-KR" altLang="en-US" sz="1400" dirty="0"/>
              <a:t> </a:t>
            </a:r>
            <a:r>
              <a:rPr lang="en-US" altLang="ko-KR" sz="1400" dirty="0"/>
              <a:t>id</a:t>
            </a:r>
            <a:r>
              <a:rPr lang="ko-KR" altLang="en-US" sz="1400" dirty="0"/>
              <a:t>는 위에서부터 차례로 </a:t>
            </a:r>
            <a:br>
              <a:rPr lang="ko-KR" altLang="en-US" sz="1400" dirty="0"/>
            </a:br>
            <a:r>
              <a:rPr lang="en-US" altLang="ko-KR" sz="1400" dirty="0"/>
              <a:t>Edit1, Edit2, </a:t>
            </a:r>
            <a:r>
              <a:rPr lang="en-US" altLang="ko-KR" sz="1400" dirty="0" err="1"/>
              <a:t>BtnAdd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BtnSub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BtnMul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BtnDiv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TextResult</a:t>
            </a:r>
            <a:r>
              <a:rPr lang="ko-KR" altLang="en-US" sz="1400" dirty="0"/>
              <a:t>로 함</a:t>
            </a:r>
          </a:p>
          <a:p>
            <a:endParaRPr lang="en-US" altLang="ko-KR" sz="1600" dirty="0"/>
          </a:p>
          <a:p>
            <a:pPr lvl="1"/>
            <a:endParaRPr lang="ko-KR" altLang="en-US" sz="140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4ECE389-9002-436B-990C-5E791156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85" y="2733472"/>
            <a:ext cx="2140279" cy="371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52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43" y="1235572"/>
            <a:ext cx="5592914" cy="526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595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4-1 </a:t>
            </a:r>
            <a:r>
              <a:rPr lang="ko-KR" altLang="en-US" dirty="0" err="1"/>
              <a:t>초간단</a:t>
            </a:r>
            <a:r>
              <a:rPr lang="ko-KR" altLang="en-US" dirty="0"/>
              <a:t>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(1) Project Tree</a:t>
            </a:r>
            <a:r>
              <a:rPr lang="ko-KR" altLang="en-US" dirty="0"/>
              <a:t>에서 </a:t>
            </a:r>
            <a:r>
              <a:rPr lang="en-US" altLang="ko-KR" dirty="0"/>
              <a:t>[app]-[java]-[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에 아래 변수 선언</a:t>
            </a:r>
          </a:p>
          <a:p>
            <a:pPr lvl="2"/>
            <a:r>
              <a:rPr lang="en-US" altLang="ko-KR" sz="1600" dirty="0"/>
              <a:t>activity_main.xml</a:t>
            </a:r>
            <a:r>
              <a:rPr lang="ko-KR" altLang="en-US" sz="1600" dirty="0"/>
              <a:t>의 </a:t>
            </a:r>
            <a:r>
              <a:rPr lang="en-US" altLang="ko-KR" sz="1600" dirty="0"/>
              <a:t>7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위젯에</a:t>
            </a:r>
            <a:r>
              <a:rPr lang="ko-KR" altLang="en-US" sz="1600" dirty="0"/>
              <a:t> 대응할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7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/>
              <a:t>입력될 </a:t>
            </a:r>
            <a:r>
              <a:rPr lang="en-US" altLang="ko-KR" sz="1600" dirty="0"/>
              <a:t>2</a:t>
            </a:r>
            <a:r>
              <a:rPr lang="ko-KR" altLang="en-US" sz="1600" dirty="0"/>
              <a:t>개 문자열을 저장할 문자열 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/>
              <a:t>계산 결과를 저장할 정수 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</a:p>
        </p:txBody>
      </p:sp>
      <p:pic>
        <p:nvPicPr>
          <p:cNvPr id="6" name="Picture 1" descr="스크린샷 2019-02-04 오전 2.01.1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08" y="3627461"/>
            <a:ext cx="5584385" cy="27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2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4-1 </a:t>
            </a:r>
            <a:r>
              <a:rPr lang="ko-KR" altLang="en-US" dirty="0" err="1"/>
              <a:t>초간단</a:t>
            </a:r>
            <a:r>
              <a:rPr lang="ko-KR" altLang="en-US" dirty="0"/>
              <a:t>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메인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내부를 코딩 </a:t>
            </a:r>
            <a:r>
              <a:rPr lang="en-US" altLang="ko-KR" dirty="0"/>
              <a:t>- &lt;</a:t>
            </a:r>
            <a:r>
              <a:rPr lang="ko-KR" altLang="en-US" dirty="0"/>
              <a:t>더하기</a:t>
            </a:r>
            <a:r>
              <a:rPr lang="en-US" altLang="ko-KR" dirty="0"/>
              <a:t>&gt; </a:t>
            </a:r>
            <a:r>
              <a:rPr lang="ko-KR" altLang="en-US" dirty="0"/>
              <a:t>부분</a:t>
            </a:r>
          </a:p>
          <a:p>
            <a:pPr lvl="2"/>
            <a:r>
              <a:rPr lang="ko-KR" altLang="en-US" sz="1600" dirty="0" err="1"/>
              <a:t>에디트텍스트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개를 변수에 대입</a:t>
            </a:r>
          </a:p>
          <a:p>
            <a:pPr lvl="2"/>
            <a:r>
              <a:rPr lang="ko-KR" altLang="en-US" sz="1600" dirty="0"/>
              <a:t>버튼</a:t>
            </a:r>
            <a:r>
              <a:rPr lang="en-US" altLang="ko-KR" sz="1600" dirty="0"/>
              <a:t>(</a:t>
            </a:r>
            <a:r>
              <a:rPr lang="ko-KR" altLang="en-US" sz="1600" dirty="0"/>
              <a:t>더하기</a:t>
            </a:r>
            <a:r>
              <a:rPr lang="en-US" altLang="ko-KR" sz="1600" dirty="0"/>
              <a:t>) 1</a:t>
            </a:r>
            <a:r>
              <a:rPr lang="ko-KR" altLang="en-US" sz="1600" dirty="0"/>
              <a:t>개를 변수에 대입</a:t>
            </a:r>
          </a:p>
          <a:p>
            <a:pPr lvl="2"/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개를 변수에 대입</a:t>
            </a:r>
          </a:p>
          <a:p>
            <a:pPr lvl="1"/>
            <a:endParaRPr lang="ko-KR" altLang="en-US" sz="1400" dirty="0"/>
          </a:p>
        </p:txBody>
      </p:sp>
      <p:pic>
        <p:nvPicPr>
          <p:cNvPr id="7" name="Picture 3" descr="스크린샷 2019-02-04 오전 2.01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1" y="3525182"/>
            <a:ext cx="5744899" cy="26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9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4-1 </a:t>
            </a:r>
            <a:r>
              <a:rPr lang="ko-KR" altLang="en-US" dirty="0" err="1"/>
              <a:t>초간단</a:t>
            </a:r>
            <a:r>
              <a:rPr lang="ko-KR" altLang="en-US" dirty="0"/>
              <a:t>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메인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내부를 코딩 </a:t>
            </a:r>
            <a:r>
              <a:rPr lang="en-US" altLang="ko-KR" dirty="0"/>
              <a:t>- &lt;</a:t>
            </a:r>
            <a:r>
              <a:rPr lang="ko-KR" altLang="en-US" dirty="0"/>
              <a:t>더하기</a:t>
            </a:r>
            <a:r>
              <a:rPr lang="en-US" altLang="ko-KR" dirty="0"/>
              <a:t>&gt; </a:t>
            </a:r>
            <a:r>
              <a:rPr lang="ko-KR" altLang="en-US" dirty="0"/>
              <a:t>버튼 클릭했을 때 동작</a:t>
            </a:r>
          </a:p>
          <a:p>
            <a:pPr lvl="2"/>
            <a:r>
              <a:rPr lang="ko-KR" altLang="en-US" sz="1600" dirty="0"/>
              <a:t>버튼에 터치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정의</a:t>
            </a:r>
          </a:p>
          <a:p>
            <a:pPr lvl="2"/>
            <a:r>
              <a:rPr lang="ko-KR" altLang="en-US" sz="1600" dirty="0"/>
              <a:t>터치 시에 동작하는 내용을 </a:t>
            </a:r>
            <a:r>
              <a:rPr lang="en-US" altLang="ko-KR" sz="1600" dirty="0" err="1"/>
              <a:t>onTouch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안에 코딩</a:t>
            </a:r>
          </a:p>
          <a:p>
            <a:pPr lvl="1"/>
            <a:endParaRPr lang="ko-KR" altLang="en-US" sz="1400" dirty="0"/>
          </a:p>
        </p:txBody>
      </p:sp>
      <p:pic>
        <p:nvPicPr>
          <p:cNvPr id="6" name="Picture 1" descr="스크린샷 2019-02-04 오전 2.02.3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41" y="3183645"/>
            <a:ext cx="5828719" cy="24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뷰의</a:t>
            </a:r>
            <a:r>
              <a:rPr lang="ko-KR" altLang="en-US" dirty="0"/>
              <a:t>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1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4-1 </a:t>
            </a:r>
            <a:r>
              <a:rPr lang="ko-KR" altLang="en-US" dirty="0" err="1"/>
              <a:t>초간단</a:t>
            </a:r>
            <a:r>
              <a:rPr lang="ko-KR" altLang="en-US" dirty="0"/>
              <a:t>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 </a:t>
            </a:r>
          </a:p>
          <a:p>
            <a:pPr lvl="1"/>
            <a:r>
              <a:rPr lang="en-US" altLang="ko-KR" dirty="0"/>
              <a:t>(1) [Run As]-[Run ‘app’] </a:t>
            </a:r>
            <a:r>
              <a:rPr lang="ko-KR" altLang="en-US" dirty="0"/>
              <a:t>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 클릭하여 실행</a:t>
            </a:r>
          </a:p>
          <a:p>
            <a:endParaRPr lang="ko-KR" altLang="en-US" sz="1600" dirty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반복</a:t>
            </a:r>
            <a:r>
              <a:rPr lang="en-US" altLang="ko-KR" sz="1600" dirty="0"/>
              <a:t>] 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코드 작성</a:t>
            </a:r>
          </a:p>
          <a:p>
            <a:pPr lvl="1"/>
            <a:r>
              <a:rPr lang="ko-KR" altLang="en-US" dirty="0"/>
              <a:t>완성된 코드 </a:t>
            </a:r>
            <a:r>
              <a:rPr lang="en-US" altLang="ko-KR" dirty="0"/>
              <a:t>: </a:t>
            </a:r>
            <a:r>
              <a:rPr lang="ko-KR" altLang="en-US" dirty="0"/>
              <a:t>다음 슬라이드 </a:t>
            </a:r>
          </a:p>
        </p:txBody>
      </p:sp>
    </p:spTree>
    <p:extLst>
      <p:ext uri="{BB962C8B-B14F-4D97-AF65-F5344CB8AC3E}">
        <p14:creationId xmlns:p14="http://schemas.microsoft.com/office/powerpoint/2010/main" val="295127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4-1 </a:t>
            </a:r>
            <a:r>
              <a:rPr lang="ko-KR" altLang="en-US" dirty="0" err="1"/>
              <a:t>초간단</a:t>
            </a:r>
            <a:r>
              <a:rPr lang="ko-KR" altLang="en-US" dirty="0"/>
              <a:t> 계산기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</p:txBody>
      </p:sp>
      <p:pic>
        <p:nvPicPr>
          <p:cNvPr id="4" name="Picture 3" descr="스크린샷 2019-02-04 오전 2.03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20" y="1657708"/>
            <a:ext cx="5280560" cy="50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97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976084" y="1101386"/>
            <a:ext cx="5191833" cy="5568519"/>
            <a:chOff x="208302" y="1049132"/>
            <a:chExt cx="5191833" cy="5568519"/>
          </a:xfrm>
        </p:grpSpPr>
        <p:pic>
          <p:nvPicPr>
            <p:cNvPr id="7" name="Picture 4" descr="스크린샷 2019-02-04 오전 2.03.5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85" y="1049132"/>
              <a:ext cx="5144198" cy="2433428"/>
            </a:xfrm>
            <a:prstGeom prst="rect">
              <a:avLst/>
            </a:prstGeom>
          </p:spPr>
        </p:pic>
        <p:pic>
          <p:nvPicPr>
            <p:cNvPr id="8" name="Picture 5" descr="스크린샷 2019-02-04 오전 2.04.07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5"/>
            <a:stretch/>
          </p:blipFill>
          <p:spPr>
            <a:xfrm>
              <a:off x="208302" y="3403659"/>
              <a:ext cx="5191833" cy="3213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365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C0517B-DDC1-4DDD-94C0-A8923918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22" y="1138217"/>
            <a:ext cx="5547956" cy="55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35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761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CompoundButton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  <a:p>
            <a:pPr lvl="1"/>
            <a:r>
              <a:rPr lang="en-US" altLang="ko-KR" dirty="0"/>
              <a:t>Button </a:t>
            </a:r>
            <a:r>
              <a:rPr lang="ko-KR" altLang="en-US" dirty="0"/>
              <a:t>클래스의 하위 클래스</a:t>
            </a:r>
          </a:p>
          <a:p>
            <a:pPr lvl="1"/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 err="1"/>
              <a:t>토글버튼의</a:t>
            </a:r>
            <a:r>
              <a:rPr lang="ko-KR" altLang="en-US" dirty="0"/>
              <a:t> 상위 클래스</a:t>
            </a:r>
          </a:p>
          <a:p>
            <a:pPr lvl="1"/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20" y="1805191"/>
            <a:ext cx="5798561" cy="225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825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체크박스</a:t>
            </a:r>
            <a:endParaRPr lang="en-US" altLang="ko-KR" dirty="0"/>
          </a:p>
          <a:p>
            <a:pPr lvl="1"/>
            <a:r>
              <a:rPr lang="ko-KR" altLang="en-US" dirty="0"/>
              <a:t>체크할 때마다 상태가 체크</a:t>
            </a:r>
            <a:r>
              <a:rPr lang="en-US" altLang="ko-KR" dirty="0"/>
              <a:t>, </a:t>
            </a:r>
            <a:r>
              <a:rPr lang="ko-KR" altLang="en-US" dirty="0" err="1"/>
              <a:t>언체크로</a:t>
            </a:r>
            <a:r>
              <a:rPr lang="ko-KR" altLang="en-US" dirty="0"/>
              <a:t> 변경</a:t>
            </a:r>
            <a:endParaRPr lang="en-US" altLang="ko-KR" dirty="0"/>
          </a:p>
          <a:p>
            <a:pPr lvl="1"/>
            <a:r>
              <a:rPr lang="ko-KR" altLang="en-US" dirty="0"/>
              <a:t>여러 개의 체크박스가 있어도 서로 독립적으로 동작</a:t>
            </a:r>
            <a:endParaRPr lang="en-US" altLang="ko-KR" dirty="0"/>
          </a:p>
          <a:p>
            <a:pPr lvl="2"/>
            <a:r>
              <a:rPr lang="ko-KR" altLang="en-US" sz="1600" dirty="0"/>
              <a:t>따라서 여러 개를 동시에 체크할 수 있음</a:t>
            </a:r>
          </a:p>
        </p:txBody>
      </p:sp>
      <p:pic>
        <p:nvPicPr>
          <p:cNvPr id="6" name="Picture 2" descr="스크린샷 2019-02-04 오전 2.0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35" y="2874881"/>
            <a:ext cx="5804931" cy="27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3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2" y="1196752"/>
            <a:ext cx="8517362" cy="5400600"/>
          </a:xfrm>
        </p:spPr>
        <p:txBody>
          <a:bodyPr/>
          <a:lstStyle/>
          <a:p>
            <a:r>
              <a:rPr lang="ko-KR" altLang="en-US" dirty="0"/>
              <a:t>체크박스에서 체크와 </a:t>
            </a:r>
            <a:r>
              <a:rPr lang="ko-KR" altLang="en-US" dirty="0" err="1"/>
              <a:t>언체크가</a:t>
            </a:r>
            <a:r>
              <a:rPr lang="ko-KR" altLang="en-US" dirty="0"/>
              <a:t> 바뀔 때 </a:t>
            </a:r>
            <a:r>
              <a:rPr lang="en-US" altLang="ko-KR" dirty="0"/>
              <a:t>Java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r>
              <a:rPr lang="ko-KR" altLang="en-US" dirty="0"/>
              <a:t>버튼 클릭과 절차가 거의 동일함 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체크박스 변수 선언</a:t>
            </a:r>
          </a:p>
          <a:p>
            <a:pPr lvl="2"/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CheckBox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mycheck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;</a:t>
            </a:r>
          </a:p>
          <a:p>
            <a:pPr lvl="2"/>
            <a:endParaRPr lang="en-US" altLang="ko-KR" sz="1600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변수에 체크박스 </a:t>
            </a:r>
            <a:r>
              <a:rPr lang="ko-KR" altLang="en-US" dirty="0" err="1"/>
              <a:t>위젯</a:t>
            </a:r>
            <a:r>
              <a:rPr lang="ko-KR" altLang="en-US" dirty="0"/>
              <a:t> 대입</a:t>
            </a:r>
          </a:p>
          <a:p>
            <a:pPr lvl="2"/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mycheck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= (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CheckBox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findViewById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R.id.android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);</a:t>
            </a:r>
          </a:p>
          <a:p>
            <a:pPr lvl="1"/>
            <a:endParaRPr lang="en-US" altLang="ko-KR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dirty="0"/>
              <a:t>체크박스가 변경될 때 동작하는 클래스 정의</a:t>
            </a:r>
          </a:p>
          <a:p>
            <a:pPr lvl="2"/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mycheck.setOnCheckedChangeListener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(new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CompoundButton.OnCheckedChangeListener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() {</a:t>
            </a:r>
            <a:b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public void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onCheckedChanged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CompoundButton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buttonView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boolean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isChecked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{</a:t>
            </a:r>
            <a:b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//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동작 내용을 이 부분에 코딩</a:t>
            </a:r>
            <a:b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}</a:t>
            </a:r>
            <a:b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});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654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스위치와 </a:t>
            </a:r>
            <a:r>
              <a:rPr lang="ko-KR" altLang="en-US" dirty="0" err="1"/>
              <a:t>토글버튼</a:t>
            </a:r>
            <a:endParaRPr lang="en-US" altLang="ko-KR" dirty="0"/>
          </a:p>
          <a:p>
            <a:pPr lvl="1"/>
            <a:r>
              <a:rPr lang="ko-KR" altLang="en-US" dirty="0"/>
              <a:t>스위치와 </a:t>
            </a:r>
            <a:r>
              <a:rPr lang="ko-KR" altLang="en-US" dirty="0" err="1"/>
              <a:t>토글버튼은</a:t>
            </a:r>
            <a:r>
              <a:rPr lang="ko-KR" altLang="en-US" dirty="0"/>
              <a:t> 모양만 조금 다를 뿐 용도는 거의 동일함</a:t>
            </a:r>
            <a:endParaRPr lang="en-US" altLang="ko-KR" dirty="0"/>
          </a:p>
          <a:p>
            <a:pPr lvl="1"/>
            <a:r>
              <a:rPr lang="ko-KR" altLang="en-US" dirty="0"/>
              <a:t>스위치의 주 용도는 온</a:t>
            </a:r>
            <a:r>
              <a:rPr lang="en-US" altLang="ko-KR" dirty="0"/>
              <a:t>/</a:t>
            </a:r>
            <a:r>
              <a:rPr lang="ko-KR" altLang="en-US" dirty="0"/>
              <a:t>오프 상태 표시임</a:t>
            </a:r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2472937"/>
            <a:ext cx="5809579" cy="215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651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라디오버튼과 라디오그룹 </a:t>
            </a:r>
          </a:p>
          <a:p>
            <a:pPr lvl="1"/>
            <a:r>
              <a:rPr lang="ko-KR" altLang="en-US" dirty="0"/>
              <a:t>라디오버튼 </a:t>
            </a:r>
            <a:r>
              <a:rPr lang="en-US" altLang="ko-KR" dirty="0"/>
              <a:t>: </a:t>
            </a:r>
            <a:r>
              <a:rPr lang="ko-KR" altLang="en-US" dirty="0"/>
              <a:t>여러 개 중 하나만 선택해야 하는 경우에 사용함</a:t>
            </a:r>
          </a:p>
          <a:p>
            <a:pPr lvl="1"/>
            <a:r>
              <a:rPr lang="ko-KR" altLang="en-US" dirty="0"/>
              <a:t>라디오그룹 </a:t>
            </a:r>
            <a:r>
              <a:rPr lang="en-US" altLang="ko-KR" dirty="0"/>
              <a:t>: </a:t>
            </a:r>
            <a:r>
              <a:rPr lang="ko-KR" altLang="en-US" dirty="0"/>
              <a:t>라디오버튼만 여러 개 나열하면 클릭하는 것마다 모두 중복 선택이 되므로 라디오그룹과 함께 사용해야 함 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전 2.11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78" y="2753357"/>
            <a:ext cx="5753644" cy="19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1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뷰와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클래스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화면에서 실제로 사용되는 것들은 모두 </a:t>
            </a:r>
            <a:r>
              <a:rPr lang="en-US" altLang="ko-KR" dirty="0"/>
              <a:t>View </a:t>
            </a:r>
            <a:r>
              <a:rPr lang="ko-KR" altLang="en-US" dirty="0"/>
              <a:t>클래스 상속을 받음</a:t>
            </a:r>
          </a:p>
          <a:p>
            <a:pPr lvl="1"/>
            <a:r>
              <a:rPr lang="ko-KR" altLang="en-US" dirty="0"/>
              <a:t>다른 말로 </a:t>
            </a:r>
            <a:r>
              <a:rPr lang="en-US" altLang="ko-KR" dirty="0"/>
              <a:t>‘</a:t>
            </a:r>
            <a:r>
              <a:rPr lang="ko-KR" altLang="en-US" dirty="0" err="1"/>
              <a:t>위젯</a:t>
            </a:r>
            <a:r>
              <a:rPr lang="en-US" altLang="ko-KR" dirty="0"/>
              <a:t>’</a:t>
            </a:r>
            <a:r>
              <a:rPr lang="ko-KR" altLang="en-US" dirty="0"/>
              <a:t>이라고도 함</a:t>
            </a:r>
            <a:endParaRPr lang="en-US" altLang="ko-KR" dirty="0"/>
          </a:p>
          <a:p>
            <a:pPr lvl="2"/>
            <a:r>
              <a:rPr lang="ko-KR" altLang="en-US" sz="1600" dirty="0"/>
              <a:t>화면에서 버튼 </a:t>
            </a:r>
            <a:r>
              <a:rPr lang="ko-KR" altLang="en-US" sz="1600" dirty="0">
                <a:latin typeface="함초롬돋움"/>
                <a:ea typeface="함초롬돋움"/>
                <a:cs typeface="함초롬돋움"/>
              </a:rPr>
              <a:t>→ </a:t>
            </a:r>
            <a:r>
              <a:rPr lang="ko-KR" altLang="en-US" sz="1600" dirty="0">
                <a:sym typeface="Wingdings" pitchFamily="2" charset="2"/>
              </a:rPr>
              <a:t>버튼 위젯</a:t>
            </a:r>
            <a:r>
              <a:rPr lang="en-US" altLang="ko-KR" sz="1600" dirty="0">
                <a:sym typeface="Wingdings" pitchFamily="2" charset="2"/>
              </a:rPr>
              <a:t> / </a:t>
            </a:r>
            <a:r>
              <a:rPr lang="ko-KR" altLang="en-US" sz="1600" dirty="0">
                <a:sym typeface="Wingdings" pitchFamily="2" charset="2"/>
              </a:rPr>
              <a:t>실제 코드에서 버튼 </a:t>
            </a:r>
            <a:r>
              <a:rPr lang="ko-KR" altLang="en-US" sz="1600" dirty="0">
                <a:latin typeface="함초롬돋움"/>
                <a:ea typeface="함초롬돋움"/>
                <a:cs typeface="함초롬돋움"/>
              </a:rPr>
              <a:t>→</a:t>
            </a:r>
            <a:r>
              <a:rPr lang="en-US" altLang="ko-KR" sz="1600" dirty="0">
                <a:sym typeface="Wingdings" pitchFamily="2" charset="2"/>
              </a:rPr>
              <a:t> </a:t>
            </a:r>
            <a:r>
              <a:rPr lang="ko-KR" altLang="en-US" sz="1600" dirty="0">
                <a:sym typeface="Wingdings" pitchFamily="2" charset="2"/>
              </a:rPr>
              <a:t>버튼 클래스</a:t>
            </a:r>
            <a:endParaRPr lang="ko-KR" altLang="en-US" sz="1600" dirty="0"/>
          </a:p>
          <a:p>
            <a:pPr lvl="1"/>
            <a:r>
              <a:rPr lang="ko-KR" altLang="en-US" dirty="0"/>
              <a:t>다른 위젯을 담을 수 있는 위젯은 레이아웃이라고 함 </a:t>
            </a:r>
          </a:p>
          <a:p>
            <a:pPr lvl="1"/>
            <a:r>
              <a:rPr lang="ko-KR" altLang="en-US" dirty="0"/>
              <a:t>레이아웃은 </a:t>
            </a:r>
            <a:r>
              <a:rPr lang="en-US" altLang="ko-KR" dirty="0" err="1"/>
              <a:t>ViewGroup</a:t>
            </a:r>
            <a:r>
              <a:rPr lang="en-US" altLang="ko-KR" dirty="0"/>
              <a:t> </a:t>
            </a:r>
            <a:r>
              <a:rPr lang="ko-KR" altLang="en-US" dirty="0"/>
              <a:t>클래스 아래 존재 </a:t>
            </a:r>
            <a:endParaRPr lang="en-US" altLang="ko-KR" dirty="0"/>
          </a:p>
          <a:p>
            <a:pPr lvl="1"/>
            <a:r>
              <a:rPr lang="ko-KR" altLang="en-US" dirty="0"/>
              <a:t>레이아웃도 크게 보면 </a:t>
            </a:r>
            <a:r>
              <a:rPr lang="ko-KR" altLang="en-US" dirty="0" err="1"/>
              <a:t>위젯에</a:t>
            </a:r>
            <a:r>
              <a:rPr lang="ko-KR" altLang="en-US" dirty="0"/>
              <a:t> 포함됨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2A711-7776-4AF8-B65C-50135A4B4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14" y="3834559"/>
            <a:ext cx="4982771" cy="27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5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이미지뷰</a:t>
            </a:r>
            <a:r>
              <a:rPr lang="en-US" altLang="ko-KR" dirty="0"/>
              <a:t>(Image View)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그림을 출력하는 </a:t>
            </a:r>
            <a:r>
              <a:rPr lang="ko-KR" altLang="en-US" dirty="0" err="1"/>
              <a:t>위젯으로</a:t>
            </a:r>
            <a:r>
              <a:rPr lang="ko-KR" altLang="en-US" dirty="0"/>
              <a:t> 그림이 필요하거나 화면을 화려하게 구성할 때 사용함</a:t>
            </a:r>
          </a:p>
          <a:p>
            <a:pPr lvl="1"/>
            <a:r>
              <a:rPr lang="ko-KR" altLang="en-US" dirty="0" err="1"/>
              <a:t>이미지뷰에</a:t>
            </a:r>
            <a:r>
              <a:rPr lang="ko-KR" altLang="en-US" dirty="0"/>
              <a:t> 보여줄 그림 파일은 프로젝트의 </a:t>
            </a:r>
            <a:r>
              <a:rPr lang="en-US" altLang="ko-KR" dirty="0"/>
              <a:t>[res]-[</a:t>
            </a:r>
            <a:r>
              <a:rPr lang="en-US" altLang="ko-KR" dirty="0" err="1"/>
              <a:t>drawable</a:t>
            </a:r>
            <a:r>
              <a:rPr lang="en-US" altLang="ko-KR" dirty="0"/>
              <a:t>]</a:t>
            </a:r>
            <a:r>
              <a:rPr lang="ko-KR" altLang="en-US" dirty="0"/>
              <a:t>에 있어야 함</a:t>
            </a:r>
          </a:p>
          <a:p>
            <a:pPr lvl="1"/>
            <a:r>
              <a:rPr lang="en-US" altLang="ko-KR" dirty="0"/>
              <a:t>XML</a:t>
            </a:r>
            <a:r>
              <a:rPr lang="ko-KR" altLang="en-US" dirty="0"/>
              <a:t>에서 </a:t>
            </a:r>
            <a:r>
              <a:rPr lang="en-US" altLang="ko-KR" dirty="0"/>
              <a:t>“@</a:t>
            </a:r>
            <a:r>
              <a:rPr lang="en-US" altLang="ko-KR" dirty="0" err="1"/>
              <a:t>drawable</a:t>
            </a:r>
            <a:r>
              <a:rPr lang="en-US" altLang="ko-KR" dirty="0"/>
              <a:t>/</a:t>
            </a:r>
            <a:r>
              <a:rPr lang="ko-KR" altLang="en-US" dirty="0"/>
              <a:t>그림 아이디</a:t>
            </a:r>
            <a:r>
              <a:rPr lang="en-US" altLang="ko-KR" dirty="0"/>
              <a:t>” </a:t>
            </a:r>
            <a:r>
              <a:rPr lang="ko-KR" altLang="en-US" dirty="0"/>
              <a:t>형식으로 접근함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70" y="1734368"/>
            <a:ext cx="6362260" cy="126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728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이미지뷰</a:t>
            </a:r>
            <a:r>
              <a:rPr lang="ko-KR" altLang="en-US" dirty="0"/>
              <a:t> 및 이미지버튼의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 : </a:t>
            </a:r>
            <a:r>
              <a:rPr lang="ko-KR" altLang="en-US" dirty="0"/>
              <a:t>이미지의 경로를 나타냄</a:t>
            </a:r>
          </a:p>
          <a:p>
            <a:pPr lvl="1"/>
            <a:r>
              <a:rPr lang="en-US" altLang="ko-KR" dirty="0" err="1"/>
              <a:t>maxHeight</a:t>
            </a:r>
            <a:r>
              <a:rPr lang="en-US" altLang="ko-KR" dirty="0"/>
              <a:t>/</a:t>
            </a:r>
            <a:r>
              <a:rPr lang="en-US" altLang="ko-KR" dirty="0" err="1"/>
              <a:t>maxWidth</a:t>
            </a:r>
            <a:r>
              <a:rPr lang="en-US" altLang="ko-KR" dirty="0"/>
              <a:t> : </a:t>
            </a:r>
            <a:r>
              <a:rPr lang="ko-KR" altLang="en-US" dirty="0"/>
              <a:t>이미지의 크기를 지정</a:t>
            </a:r>
          </a:p>
          <a:p>
            <a:pPr lvl="1"/>
            <a:r>
              <a:rPr lang="en-US" altLang="ko-KR" dirty="0" err="1"/>
              <a:t>scaleType</a:t>
            </a:r>
            <a:r>
              <a:rPr lang="en-US" altLang="ko-KR" dirty="0"/>
              <a:t> : </a:t>
            </a:r>
            <a:r>
              <a:rPr lang="ko-KR" altLang="en-US" dirty="0"/>
              <a:t>이미지의 확대</a:t>
            </a:r>
            <a:r>
              <a:rPr lang="en-US" altLang="ko-KR" dirty="0"/>
              <a:t>/</a:t>
            </a:r>
            <a:r>
              <a:rPr lang="ko-KR" altLang="en-US" dirty="0"/>
              <a:t>축소 방식 지정</a:t>
            </a:r>
            <a:endParaRPr lang="en-US" altLang="ko-KR" dirty="0"/>
          </a:p>
          <a:p>
            <a:pPr lvl="1"/>
            <a:r>
              <a:rPr lang="ko-KR" altLang="en-US" dirty="0"/>
              <a:t>그림 파일이 </a:t>
            </a:r>
            <a:r>
              <a:rPr lang="en-US" altLang="ko-KR" dirty="0"/>
              <a:t>[res]-[</a:t>
            </a:r>
            <a:r>
              <a:rPr lang="en-US" altLang="ko-KR" dirty="0" err="1"/>
              <a:t>drawable</a:t>
            </a:r>
            <a:r>
              <a:rPr lang="en-US" altLang="ko-KR" dirty="0"/>
              <a:t>] </a:t>
            </a:r>
            <a:r>
              <a:rPr lang="ko-KR" altLang="en-US" dirty="0"/>
              <a:t>폴더에 있어야 </a:t>
            </a:r>
            <a:br>
              <a:rPr lang="en-US" altLang="ko-KR" dirty="0"/>
            </a:br>
            <a:r>
              <a:rPr lang="ko-KR" altLang="en-US" dirty="0"/>
              <a:t>사용 가능함 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6123F-41B0-413C-AD40-706F2B34A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127" y="2041895"/>
            <a:ext cx="3119337" cy="42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76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8C2DBF-5257-4EDF-B1EB-3413B1B4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431486"/>
            <a:ext cx="81629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61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4-2 </a:t>
            </a:r>
            <a:r>
              <a:rPr lang="ko-KR" altLang="en-US" dirty="0"/>
              <a:t>애완동물 사진 보기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1"/>
            <a:r>
              <a:rPr lang="ko-KR" altLang="en-US" dirty="0"/>
              <a:t>보고 싶은 애완동물의 사진을 출력하는 </a:t>
            </a:r>
            <a:r>
              <a:rPr lang="ko-KR" altLang="en-US" dirty="0" err="1"/>
              <a:t>앱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시작함’에 체크 </a:t>
            </a:r>
            <a:r>
              <a:rPr lang="en-US" altLang="ko-KR" dirty="0"/>
              <a:t>:</a:t>
            </a:r>
            <a:r>
              <a:rPr lang="ko-KR" altLang="en-US" dirty="0"/>
              <a:t> 애완동물 사진 세 가지 중에서 하나를 선택하라는 내용이 나옴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선택 후에 </a:t>
            </a:r>
            <a:r>
              <a:rPr lang="en-US" altLang="ko-KR" dirty="0"/>
              <a:t>&lt;</a:t>
            </a:r>
            <a:r>
              <a:rPr lang="ko-KR" altLang="en-US" dirty="0"/>
              <a:t>선택 완료</a:t>
            </a:r>
            <a:r>
              <a:rPr lang="en-US" altLang="ko-KR" dirty="0"/>
              <a:t>&gt; </a:t>
            </a:r>
            <a:r>
              <a:rPr lang="ko-KR" altLang="en-US" dirty="0"/>
              <a:t>버튼 클릭 </a:t>
            </a:r>
            <a:r>
              <a:rPr lang="en-US" altLang="ko-KR" dirty="0"/>
              <a:t>:</a:t>
            </a:r>
            <a:r>
              <a:rPr lang="ko-KR" altLang="en-US" dirty="0"/>
              <a:t> 해당 애완동물의 이미지가 나타남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Project4_2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com.cookandroid.project4_2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FF0C84-4BBB-473E-B9F9-9E63BB23113A}"/>
              </a:ext>
            </a:extLst>
          </p:cNvPr>
          <p:cNvGrpSpPr/>
          <p:nvPr/>
        </p:nvGrpSpPr>
        <p:grpSpPr>
          <a:xfrm>
            <a:off x="5747527" y="3022401"/>
            <a:ext cx="2190244" cy="3751373"/>
            <a:chOff x="5747527" y="3022401"/>
            <a:chExt cx="2190244" cy="37513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3B2CAF-2FA6-4220-BBCA-9686EC9B3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768"/>
            <a:stretch/>
          </p:blipFill>
          <p:spPr>
            <a:xfrm>
              <a:off x="5747527" y="3022401"/>
              <a:ext cx="2190244" cy="355033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6FC0334-0C54-4487-A8D5-6F2F169E8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057" t="93688" r="-288"/>
            <a:stretch/>
          </p:blipFill>
          <p:spPr>
            <a:xfrm>
              <a:off x="5747527" y="6572736"/>
              <a:ext cx="1964988" cy="201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926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4-2 </a:t>
            </a:r>
            <a:r>
              <a:rPr lang="ko-KR" altLang="en-US" dirty="0"/>
              <a:t>애완동물 사진 보기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프로젝트의 </a:t>
            </a:r>
            <a:r>
              <a:rPr lang="en-US" altLang="ko-KR" dirty="0"/>
              <a:t>[res]-[</a:t>
            </a:r>
            <a:r>
              <a:rPr lang="en-US" altLang="ko-KR" dirty="0" err="1"/>
              <a:t>drawable</a:t>
            </a:r>
            <a:r>
              <a:rPr lang="en-US" altLang="ko-KR" dirty="0"/>
              <a:t>]</a:t>
            </a:r>
            <a:r>
              <a:rPr lang="ko-KR" altLang="en-US" dirty="0"/>
              <a:t>에 강아지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토끼 그림 파일을 미리 복사</a:t>
            </a:r>
          </a:p>
          <a:p>
            <a:pPr lvl="1"/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EC993D-721C-4D17-BA2C-420404C6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75" y="2461097"/>
            <a:ext cx="5993849" cy="42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0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4-2 </a:t>
            </a:r>
            <a:r>
              <a:rPr lang="ko-KR" altLang="en-US" dirty="0"/>
              <a:t>애완동물 사진 보기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(2) Project Tree</a:t>
            </a:r>
            <a:r>
              <a:rPr lang="ko-KR" altLang="en-US" dirty="0"/>
              <a:t>에서 </a:t>
            </a:r>
            <a:r>
              <a:rPr lang="en-US" altLang="ko-KR" dirty="0"/>
              <a:t>[app]-[res]-[layout]-[activity_main.xml]</a:t>
            </a:r>
            <a:r>
              <a:rPr lang="ko-KR" altLang="en-US" dirty="0"/>
              <a:t>에서 코딩</a:t>
            </a:r>
          </a:p>
          <a:p>
            <a:pPr lvl="2"/>
            <a:r>
              <a:rPr lang="en-US" altLang="ko-KR" sz="1600" dirty="0" err="1"/>
              <a:t>TextView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CheckBox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TextView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RadioGroup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RadioButton</a:t>
            </a:r>
            <a:r>
              <a:rPr lang="en-US" altLang="ko-KR" sz="1600" dirty="0"/>
              <a:t> </a:t>
            </a:r>
            <a:r>
              <a:rPr lang="ko-KR" altLang="en-US" sz="1600" dirty="0"/>
              <a:t>각각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  <a:r>
              <a:rPr lang="en-US" altLang="ko-KR" sz="1600" dirty="0"/>
              <a:t>, Button, </a:t>
            </a:r>
            <a:r>
              <a:rPr lang="en-US" altLang="ko-KR" sz="1600" dirty="0" err="1"/>
              <a:t>ImageView</a:t>
            </a:r>
            <a:r>
              <a:rPr lang="ko-KR" altLang="en-US" sz="1600" dirty="0"/>
              <a:t>의 차례로 만듦</a:t>
            </a:r>
          </a:p>
          <a:p>
            <a:pPr lvl="2"/>
            <a:r>
              <a:rPr lang="ko-KR" altLang="en-US" sz="1600" dirty="0"/>
              <a:t>레이아웃에 </a:t>
            </a:r>
            <a:r>
              <a:rPr lang="en-US" altLang="ko-KR" sz="1600" dirty="0"/>
              <a:t>padding</a:t>
            </a:r>
            <a:r>
              <a:rPr lang="ko-KR" altLang="en-US" sz="1600" dirty="0"/>
              <a:t>을 적절히 지정</a:t>
            </a:r>
          </a:p>
          <a:p>
            <a:pPr lvl="2"/>
            <a:r>
              <a:rPr lang="ko-KR" altLang="en-US" sz="1600" dirty="0"/>
              <a:t>맨 위의 </a:t>
            </a:r>
            <a:r>
              <a:rPr lang="en-US" altLang="ko-KR" sz="1600" dirty="0" err="1"/>
              <a:t>TextView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CheckBox</a:t>
            </a:r>
            <a:r>
              <a:rPr lang="ko-KR" altLang="en-US" sz="1600" dirty="0"/>
              <a:t>를 제외하고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나머지 </a:t>
            </a:r>
            <a:r>
              <a:rPr lang="ko-KR" altLang="en-US" sz="1600" dirty="0" err="1"/>
              <a:t>위젯은</a:t>
            </a:r>
            <a:r>
              <a:rPr lang="ko-KR" altLang="en-US" sz="1600" dirty="0"/>
              <a:t> </a:t>
            </a:r>
            <a:r>
              <a:rPr lang="en-US" altLang="ko-KR" sz="1600" dirty="0"/>
              <a:t>visibility </a:t>
            </a:r>
            <a:r>
              <a:rPr lang="ko-KR" altLang="en-US" sz="1600" dirty="0"/>
              <a:t>속성을 </a:t>
            </a:r>
            <a:r>
              <a:rPr lang="en-US" altLang="ko-KR" sz="1600" dirty="0"/>
              <a:t>invisible</a:t>
            </a:r>
            <a:r>
              <a:rPr lang="ko-KR" altLang="en-US" sz="1600" dirty="0"/>
              <a:t>로 지정</a:t>
            </a:r>
          </a:p>
          <a:p>
            <a:pPr lvl="2"/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는 위에서부터 </a:t>
            </a:r>
            <a:r>
              <a:rPr lang="en-US" altLang="ko-KR" sz="1600" dirty="0"/>
              <a:t>Text1, </a:t>
            </a:r>
            <a:r>
              <a:rPr lang="en-US" altLang="ko-KR" sz="1600" dirty="0" err="1"/>
              <a:t>ChkAgree</a:t>
            </a:r>
            <a:r>
              <a:rPr lang="en-US" altLang="ko-KR" sz="1600" dirty="0"/>
              <a:t>, Text2, Rgroup1, </a:t>
            </a:r>
            <a:r>
              <a:rPr lang="en-US" altLang="ko-KR" sz="1600" dirty="0" err="1"/>
              <a:t>RdoDog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RdoCat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RdoRabbit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BtnOK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ImgPet</a:t>
            </a:r>
            <a:r>
              <a:rPr lang="ko-KR" altLang="en-US" sz="1600" dirty="0"/>
              <a:t>으로 함</a:t>
            </a:r>
          </a:p>
          <a:p>
            <a:pPr lvl="1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93494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8945CF-A4A5-4361-A149-BE7AFD69D568}"/>
              </a:ext>
            </a:extLst>
          </p:cNvPr>
          <p:cNvGrpSpPr/>
          <p:nvPr/>
        </p:nvGrpSpPr>
        <p:grpSpPr>
          <a:xfrm>
            <a:off x="1875229" y="1261290"/>
            <a:ext cx="5517042" cy="5416806"/>
            <a:chOff x="1875229" y="1261290"/>
            <a:chExt cx="5517042" cy="54168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8E06DC-3895-4FD4-8955-34396EFE1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5229" y="1261290"/>
              <a:ext cx="5517042" cy="285113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387913-3595-4B45-8830-762FC716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4957" y="4034599"/>
              <a:ext cx="5505083" cy="2643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544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4-2 </a:t>
            </a:r>
            <a:r>
              <a:rPr lang="ko-KR" altLang="en-US" dirty="0"/>
              <a:t>애완동물 사진 보기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(1) Project Tree</a:t>
            </a:r>
            <a:r>
              <a:rPr lang="ko-KR" altLang="en-US" dirty="0"/>
              <a:t>에서 </a:t>
            </a:r>
            <a:r>
              <a:rPr lang="en-US" altLang="ko-KR" dirty="0"/>
              <a:t>[app]-[java]-[</a:t>
            </a:r>
            <a:r>
              <a:rPr lang="ko-KR" altLang="en-US" dirty="0"/>
              <a:t>패키지 이름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에 전역변수 선언</a:t>
            </a:r>
          </a:p>
          <a:p>
            <a:pPr lvl="2"/>
            <a:r>
              <a:rPr lang="en-US" altLang="ko-KR" sz="1600" dirty="0"/>
              <a:t>activity_main.xml</a:t>
            </a:r>
            <a:r>
              <a:rPr lang="ko-KR" altLang="en-US" sz="1600" dirty="0"/>
              <a:t>의 </a:t>
            </a:r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위젯에</a:t>
            </a:r>
            <a:r>
              <a:rPr lang="ko-KR" altLang="en-US" sz="1600" dirty="0"/>
              <a:t> 대응할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9</a:t>
            </a:r>
            <a:r>
              <a:rPr lang="ko-KR" altLang="en-US" sz="1600" dirty="0"/>
              <a:t>개</a:t>
            </a:r>
          </a:p>
          <a:p>
            <a:pPr lvl="1"/>
            <a:endParaRPr lang="en-US" altLang="ko-KR" sz="1400" dirty="0"/>
          </a:p>
        </p:txBody>
      </p:sp>
      <p:pic>
        <p:nvPicPr>
          <p:cNvPr id="4" name="Picture 3" descr="스크린샷 2019-02-04 오전 2.18.4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76" y="2862947"/>
            <a:ext cx="5720248" cy="30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8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4-2 </a:t>
            </a:r>
            <a:r>
              <a:rPr lang="ko-KR" altLang="en-US" dirty="0"/>
              <a:t>애완동물 사진 보기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각 </a:t>
            </a:r>
            <a:r>
              <a:rPr lang="ko-KR" altLang="en-US" dirty="0" err="1"/>
              <a:t>위젯을</a:t>
            </a:r>
            <a:r>
              <a:rPr lang="ko-KR" altLang="en-US" dirty="0"/>
              <a:t> 변수에 대입</a:t>
            </a:r>
            <a:r>
              <a:rPr lang="en-US" altLang="ko-KR" dirty="0"/>
              <a:t>.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안에서 처리</a:t>
            </a:r>
          </a:p>
          <a:p>
            <a:pPr lvl="1"/>
            <a:endParaRPr lang="en-US" altLang="ko-KR" sz="1400" dirty="0"/>
          </a:p>
        </p:txBody>
      </p:sp>
      <p:pic>
        <p:nvPicPr>
          <p:cNvPr id="6" name="Picture 1" descr="스크린샷 2019-02-04 오전 2.19.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2621885"/>
            <a:ext cx="5626100" cy="39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99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39551" y="1196752"/>
            <a:ext cx="8351529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4-2 </a:t>
            </a:r>
            <a:r>
              <a:rPr lang="ko-KR" altLang="en-US" dirty="0"/>
              <a:t>애완동물 사진 보기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(3) &lt;</a:t>
            </a:r>
            <a:r>
              <a:rPr lang="ko-KR" altLang="en-US" dirty="0"/>
              <a:t>시작함</a:t>
            </a:r>
            <a:r>
              <a:rPr lang="en-US" altLang="ko-KR" dirty="0"/>
              <a:t>&gt; </a:t>
            </a:r>
            <a:r>
              <a:rPr lang="ko-KR" altLang="en-US" dirty="0"/>
              <a:t>체크박스를 체크</a:t>
            </a:r>
            <a:r>
              <a:rPr lang="en-US" altLang="ko-KR" dirty="0"/>
              <a:t>/</a:t>
            </a:r>
            <a:r>
              <a:rPr lang="ko-KR" altLang="en-US" dirty="0" err="1"/>
              <a:t>언체크할</a:t>
            </a:r>
            <a:r>
              <a:rPr lang="ko-KR" altLang="en-US" dirty="0"/>
              <a:t> 때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정의</a:t>
            </a:r>
          </a:p>
          <a:p>
            <a:pPr lvl="1"/>
            <a:endParaRPr lang="en-US" altLang="ko-KR" sz="1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762691" y="2400562"/>
            <a:ext cx="5618618" cy="4355333"/>
            <a:chOff x="2062500" y="2400562"/>
            <a:chExt cx="5618618" cy="4355333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639" y="2400562"/>
              <a:ext cx="5603930" cy="3235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2500" y="5606465"/>
              <a:ext cx="5618618" cy="1149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780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뷰와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클래스의 상속을 받은 클래스</a:t>
            </a:r>
            <a:r>
              <a:rPr lang="en-US" altLang="ko-KR" dirty="0"/>
              <a:t>(</a:t>
            </a:r>
            <a:r>
              <a:rPr lang="ko-KR" altLang="en-US" dirty="0" err="1"/>
              <a:t>위젯</a:t>
            </a:r>
            <a:r>
              <a:rPr lang="en-US" altLang="ko-KR" dirty="0"/>
              <a:t>) </a:t>
            </a:r>
            <a:r>
              <a:rPr lang="ko-KR" altLang="en-US" dirty="0"/>
              <a:t>계층도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26" y="2080327"/>
            <a:ext cx="5221948" cy="41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26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4-2 </a:t>
            </a:r>
            <a:r>
              <a:rPr lang="ko-KR" altLang="en-US" dirty="0"/>
              <a:t>애완동물 사진 보기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</a:p>
          <a:p>
            <a:pPr lvl="1"/>
            <a:r>
              <a:rPr lang="en-US" altLang="ko-KR" dirty="0"/>
              <a:t>(4) &lt;</a:t>
            </a:r>
            <a:r>
              <a:rPr lang="ko-KR" altLang="en-US" dirty="0"/>
              <a:t>선택 완료</a:t>
            </a:r>
            <a:r>
              <a:rPr lang="en-US" altLang="ko-KR" dirty="0"/>
              <a:t>&gt;</a:t>
            </a:r>
            <a:r>
              <a:rPr lang="ko-KR" altLang="en-US" dirty="0"/>
              <a:t>를 클릭하면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내부에 정의</a:t>
            </a:r>
          </a:p>
          <a:p>
            <a:pPr lvl="1"/>
            <a:endParaRPr lang="en-US" altLang="ko-KR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199" y="2520673"/>
            <a:ext cx="5607602" cy="40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904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버튼과 </a:t>
            </a:r>
            <a:r>
              <a:rPr lang="ko-KR" altLang="en-US" dirty="0" err="1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4-2 </a:t>
            </a:r>
            <a:r>
              <a:rPr lang="ko-KR" altLang="en-US" dirty="0"/>
              <a:t>애완동물 사진 보기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</a:t>
            </a:r>
          </a:p>
          <a:p>
            <a:pPr lvl="1"/>
            <a:r>
              <a:rPr lang="ko-KR" altLang="en-US" dirty="0"/>
              <a:t>프로젝트를 실행하여 결과를 확인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87D1FC-B09C-4679-9B61-CDB0B626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13" y="2590850"/>
            <a:ext cx="6765892" cy="37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35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뷰와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Button</a:t>
            </a:r>
            <a:r>
              <a:rPr lang="ko-KR" altLang="en-US" dirty="0"/>
              <a:t>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  <a:endParaRPr lang="ko-KR" altLang="en-US" b="0" dirty="0"/>
          </a:p>
          <a:p>
            <a:pPr lvl="1"/>
            <a:r>
              <a:rPr lang="en-US" altLang="ko-KR" b="0" dirty="0" err="1"/>
              <a:t>TextView</a:t>
            </a:r>
            <a:r>
              <a:rPr lang="ko-KR" altLang="en-US" b="0" dirty="0"/>
              <a:t>나 </a:t>
            </a:r>
            <a:r>
              <a:rPr lang="en-US" altLang="ko-KR" b="0" dirty="0"/>
              <a:t>View </a:t>
            </a:r>
            <a:r>
              <a:rPr lang="ko-KR" altLang="en-US" b="0" dirty="0"/>
              <a:t>클래스에서 상속받음</a:t>
            </a:r>
          </a:p>
          <a:p>
            <a:pPr lvl="1"/>
            <a:r>
              <a:rPr lang="ko-KR" altLang="en-US" b="0" dirty="0"/>
              <a:t>이럴 때는 </a:t>
            </a:r>
            <a:r>
              <a:rPr lang="en-US" altLang="ko-KR" b="0" dirty="0" err="1"/>
              <a:t>TextView</a:t>
            </a:r>
            <a:r>
              <a:rPr lang="ko-KR" altLang="en-US" b="0" dirty="0"/>
              <a:t>를 클릭해서 확 인해봐야 하며</a:t>
            </a:r>
            <a:r>
              <a:rPr lang="en-US" altLang="ko-KR" b="0" dirty="0"/>
              <a:t> </a:t>
            </a:r>
            <a:r>
              <a:rPr lang="ko-KR" altLang="en-US" b="0" dirty="0"/>
              <a:t>이후 </a:t>
            </a:r>
            <a:r>
              <a:rPr lang="ko-KR" altLang="en-US" b="0" dirty="0" err="1"/>
              <a:t>안드로이드에서</a:t>
            </a:r>
            <a:r>
              <a:rPr lang="ko-KR" altLang="en-US" b="0" dirty="0"/>
              <a:t> 사용되는 클래스에 대한 내용은 이러한 방식으로 찾아볼 수 있음</a:t>
            </a:r>
            <a:r>
              <a:rPr lang="en-US" altLang="ko-KR" b="0" dirty="0"/>
              <a:t> </a:t>
            </a:r>
          </a:p>
          <a:p>
            <a:pPr lvl="1"/>
            <a:r>
              <a:rPr lang="ko-KR" altLang="en-US" b="0" dirty="0"/>
              <a:t>특히 화면을 구성하는 </a:t>
            </a:r>
            <a:r>
              <a:rPr lang="ko-KR" altLang="en-US" b="0" dirty="0" err="1"/>
              <a:t>뷰는</a:t>
            </a:r>
            <a:r>
              <a:rPr lang="ko-KR" altLang="en-US" b="0" dirty="0"/>
              <a:t> 대부분 </a:t>
            </a:r>
            <a:r>
              <a:rPr lang="en-US" altLang="ko-KR" b="0" dirty="0" err="1"/>
              <a:t>android.widget</a:t>
            </a:r>
            <a:r>
              <a:rPr lang="en-US" altLang="ko-KR" b="0" dirty="0"/>
              <a:t> </a:t>
            </a:r>
            <a:r>
              <a:rPr lang="ko-KR" altLang="en-US" b="0" dirty="0"/>
              <a:t>패키지에 포함되므로 이 부분을 살펴봐야 함</a:t>
            </a:r>
            <a:endParaRPr lang="en-US" altLang="ko-KR" b="0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708" y="3319774"/>
            <a:ext cx="3614585" cy="30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뷰와</a:t>
            </a:r>
            <a:r>
              <a:rPr lang="ko-KR" altLang="en-US" dirty="0"/>
              <a:t> </a:t>
            </a:r>
            <a:r>
              <a:rPr lang="ko-KR" altLang="en-US" dirty="0" err="1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상속 관계 찾기</a:t>
            </a:r>
            <a:endParaRPr lang="en-US" altLang="ko-KR" dirty="0"/>
          </a:p>
          <a:p>
            <a:pPr lvl="1"/>
            <a:r>
              <a:rPr lang="en-US" altLang="ko-KR" b="1" dirty="0">
                <a:latin typeface="맑은 고딕" pitchFamily="50" charset="-127"/>
                <a:ea typeface="맑은 고딕" pitchFamily="50" charset="-127"/>
                <a:hlinkClick r:id="rId2"/>
              </a:rPr>
              <a:t>http://developer.android.com/reference/packages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에서 자세히 확인할 수 있음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1" y="2200485"/>
            <a:ext cx="6047878" cy="42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0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뷰와</a:t>
            </a:r>
            <a:r>
              <a:rPr lang="ko-KR" altLang="en-US" dirty="0"/>
              <a:t> </a:t>
            </a:r>
            <a:r>
              <a:rPr lang="ko-KR" altLang="en-US" dirty="0" err="1"/>
              <a:t>뷰그룹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35" y="1266496"/>
            <a:ext cx="6784731" cy="11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4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10267</TotalTime>
  <Words>1900</Words>
  <Application>Microsoft Office PowerPoint</Application>
  <PresentationFormat>화면 슬라이드 쇼(4:3)</PresentationFormat>
  <Paragraphs>291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Adobe Kaiti Std R</vt:lpstr>
      <vt:lpstr>HY헤드라인M</vt:lpstr>
      <vt:lpstr>Microsoft GothicNeo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뷰와 뷰그룹</vt:lpstr>
      <vt:lpstr>1. 뷰와 뷰그룹</vt:lpstr>
      <vt:lpstr>1. 뷰와 뷰그룹</vt:lpstr>
      <vt:lpstr>1. 뷰와 뷰그룹</vt:lpstr>
      <vt:lpstr>1. 뷰와 뷰그룹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2. View 클래스의 XML 속성</vt:lpstr>
      <vt:lpstr>PowerPoint 프레젠테이션</vt:lpstr>
      <vt:lpstr>1. 텍스트뷰</vt:lpstr>
      <vt:lpstr>1. 텍스트뷰</vt:lpstr>
      <vt:lpstr>2. Java 코드로 XML 속성 설정</vt:lpstr>
      <vt:lpstr>2. Java 코드로 XML 속성 설정</vt:lpstr>
      <vt:lpstr>2. Java 코드로 XML 속성 설정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PowerPoint 프레젠테이션</vt:lpstr>
      <vt:lpstr>1. 컴파운드버튼</vt:lpstr>
      <vt:lpstr>1. 컴파운드버튼</vt:lpstr>
      <vt:lpstr>1. 컴파운드버튼</vt:lpstr>
      <vt:lpstr>1. 컴파운드버튼</vt:lpstr>
      <vt:lpstr>1. 컴파운드버튼</vt:lpstr>
      <vt:lpstr>2. 이미지뷰와 이미지버튼</vt:lpstr>
      <vt:lpstr>2. 이미지뷰와 이미지버튼</vt:lpstr>
      <vt:lpstr>2. 이미지뷰와 이미지버튼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3. 버튼과 에디트텍스트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597</cp:revision>
  <dcterms:created xsi:type="dcterms:W3CDTF">2007-11-27T23:54:21Z</dcterms:created>
  <dcterms:modified xsi:type="dcterms:W3CDTF">2021-12-24T03:13:47Z</dcterms:modified>
</cp:coreProperties>
</file>